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9" r:id="rId5"/>
    <p:sldId id="265" r:id="rId6"/>
    <p:sldId id="260" r:id="rId7"/>
    <p:sldId id="258" r:id="rId8"/>
    <p:sldId id="264" r:id="rId9"/>
    <p:sldId id="261" r:id="rId10"/>
    <p:sldId id="262" r:id="rId11"/>
    <p:sldId id="273" r:id="rId12"/>
    <p:sldId id="263" r:id="rId13"/>
    <p:sldId id="272" r:id="rId14"/>
    <p:sldId id="266" r:id="rId15"/>
    <p:sldId id="267" r:id="rId16"/>
    <p:sldId id="268" r:id="rId17"/>
    <p:sldId id="269" r:id="rId18"/>
    <p:sldId id="275" r:id="rId19"/>
    <p:sldId id="274" r:id="rId20"/>
    <p:sldId id="270" r:id="rId21"/>
    <p:sldId id="27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50000"/>
  </p:normalViewPr>
  <p:slideViewPr>
    <p:cSldViewPr>
      <p:cViewPr varScale="1">
        <p:scale>
          <a:sx n="52" d="100"/>
          <a:sy n="52" d="100"/>
        </p:scale>
        <p:origin x="29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3962D6-E843-440D-8106-60F6721A5DE1}" type="datetimeFigureOut">
              <a:rPr lang="de-DE" smtClean="0"/>
              <a:t>11.11.16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EC245FE-B189-4B61-B03B-4A5F2AFB6CA5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Song Dynasty </a:t>
            </a:r>
            <a:r>
              <a:rPr lang="de-DE" altLang="zh-CN" dirty="0"/>
              <a:t>(</a:t>
            </a:r>
            <a:r>
              <a:rPr lang="zh-CN" altLang="de-DE" dirty="0"/>
              <a:t>宋朝</a:t>
            </a:r>
            <a:r>
              <a:rPr lang="de-DE" altLang="zh-CN" dirty="0"/>
              <a:t>)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critical review and comparison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55776" y="4653136"/>
            <a:ext cx="394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 presentation by Alexander Maxa (</a:t>
            </a:r>
            <a:r>
              <a:rPr lang="zh-CN" altLang="de-DE" dirty="0" smtClean="0"/>
              <a:t>李泽</a:t>
            </a:r>
            <a:r>
              <a:rPr lang="de-DE" altLang="zh-CN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9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Moreover</a:t>
            </a:r>
            <a:r>
              <a:rPr lang="de-DE" dirty="0"/>
              <a:t>, the Song defeated Wu-Yue at the Yangtze delta in 979 as well as the small state of the Northern Han in today’s Shanxi province. </a:t>
            </a:r>
            <a:endParaRPr lang="de-DE" dirty="0" smtClean="0"/>
          </a:p>
          <a:p>
            <a:r>
              <a:rPr lang="de-DE" dirty="0" smtClean="0"/>
              <a:t>All </a:t>
            </a:r>
            <a:r>
              <a:rPr lang="de-DE" dirty="0"/>
              <a:t>in all, the Song governed a territory of 3 million square kilometers which was much smaller than the Tang Empire.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55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59" y="692696"/>
            <a:ext cx="5792061" cy="5688632"/>
          </a:xfrm>
        </p:spPr>
      </p:pic>
    </p:spTree>
    <p:extLst>
      <p:ext uri="{BB962C8B-B14F-4D97-AF65-F5344CB8AC3E}">
        <p14:creationId xmlns:p14="http://schemas.microsoft.com/office/powerpoint/2010/main" val="30967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mtClean="0"/>
              <a:t>Around </a:t>
            </a:r>
            <a:r>
              <a:rPr lang="de-DE" dirty="0"/>
              <a:t>16 prefectures of the former Tang Empire were occupied by the Kithan in Northern China</a:t>
            </a:r>
            <a:r>
              <a:rPr lang="de-DE" dirty="0" smtClean="0"/>
              <a:t>.</a:t>
            </a:r>
          </a:p>
          <a:p>
            <a:r>
              <a:rPr lang="de-DE" smtClean="0"/>
              <a:t>Emperor </a:t>
            </a:r>
            <a:r>
              <a:rPr lang="de-DE" dirty="0"/>
              <a:t>Taizong who ambitiously tried to recapture the Northern prefectures was defeated by the Kithan in 986</a:t>
            </a:r>
            <a:r>
              <a:rPr lang="de-DE"/>
              <a:t>. </a:t>
            </a:r>
            <a:endParaRPr lang="de-DE" smtClean="0"/>
          </a:p>
          <a:p>
            <a:r>
              <a:rPr lang="de-DE" smtClean="0"/>
              <a:t>As </a:t>
            </a:r>
            <a:r>
              <a:rPr lang="de-DE" dirty="0"/>
              <a:t>a consequence of Taizu´s military reform and although (regarding to the fact that) the Song government employed more soldiers, their military apparatus remained weak in strategic important fields. </a:t>
            </a:r>
          </a:p>
        </p:txBody>
      </p:sp>
    </p:spTree>
    <p:extLst>
      <p:ext uri="{BB962C8B-B14F-4D97-AF65-F5344CB8AC3E}">
        <p14:creationId xmlns:p14="http://schemas.microsoft.com/office/powerpoint/2010/main" val="3455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As a result of their military weakness, the Song Emperors were forced to sign unfair (unequal) treaties not only with the Kithan in the north, but with many other kingdoms (e.g. Liao). </a:t>
            </a:r>
          </a:p>
          <a:p>
            <a:r>
              <a:rPr lang="de-DE" dirty="0" smtClean="0"/>
              <a:t>The annual cessions in the amount of 100,000 silver coins and 200,000 bales of silver in order to buy peace ruined the Song financially.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1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gentry society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During the later years of the Song, they formed a land society which consisted of gentry.</a:t>
            </a:r>
          </a:p>
          <a:p>
            <a:r>
              <a:rPr lang="de-DE" dirty="0" smtClean="0"/>
              <a:t>These were officers and their relatives (family boundaries) who became rich and powerful landlords who could oppose the central government (Center vs. </a:t>
            </a:r>
            <a:r>
              <a:rPr lang="de-DE" smtClean="0"/>
              <a:t>Periphery). </a:t>
            </a:r>
            <a:endParaRPr lang="de-DE" dirty="0" smtClean="0"/>
          </a:p>
          <a:p>
            <a:r>
              <a:rPr lang="de-DE" dirty="0" smtClean="0"/>
              <a:t>The gentry were well educated, had their own culture and enjoyed fine arts, such as literature (especially poems), paintings and calligraphy.</a:t>
            </a:r>
          </a:p>
          <a:p>
            <a:r>
              <a:rPr lang="de-DE" dirty="0" smtClean="0"/>
              <a:t>Furthermore, they were known for their humanistic universalism.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4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Ouyang xiu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zh-CN" altLang="de-DE" dirty="0"/>
              <a:t>欧阳</a:t>
            </a:r>
            <a:r>
              <a:rPr lang="zh-CN" altLang="de-DE" dirty="0" smtClean="0"/>
              <a:t>修</a:t>
            </a:r>
            <a:r>
              <a:rPr lang="de-DE" altLang="zh-CN" dirty="0"/>
              <a:t>, </a:t>
            </a:r>
            <a:r>
              <a:rPr lang="de-DE" altLang="zh-CN" dirty="0" smtClean="0"/>
              <a:t>1007 - 1072)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critical all-rounder was not only a successful Chinese </a:t>
            </a:r>
            <a:r>
              <a:rPr lang="en-US" dirty="0"/>
              <a:t>statesman</a:t>
            </a:r>
            <a:r>
              <a:rPr lang="en-US" dirty="0" smtClean="0"/>
              <a:t>, but also </a:t>
            </a:r>
            <a:r>
              <a:rPr lang="en-US" dirty="0"/>
              <a:t>historian, essayist, calligrapher and poet of the Song Dynasty</a:t>
            </a:r>
            <a:r>
              <a:rPr lang="en-US" dirty="0" smtClean="0"/>
              <a:t>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98" y="3703511"/>
            <a:ext cx="4211960" cy="31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7544" y="908720"/>
            <a:ext cx="7664896" cy="4248472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252525"/>
                </a:solidFill>
                <a:latin typeface="Arial"/>
              </a:rPr>
              <a:t>Deep in Spring, the Rain's Passed (Picking Mulberries</a:t>
            </a:r>
            <a:r>
              <a:rPr lang="de-DE" b="1" dirty="0" smtClean="0">
                <a:solidFill>
                  <a:srgbClr val="252525"/>
                </a:solidFill>
                <a:latin typeface="Arial"/>
              </a:rPr>
              <a:t>)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rgbClr val="252525"/>
                </a:solidFill>
                <a:latin typeface="Arial"/>
              </a:rPr>
              <a:t>Deep in spring, the rain's passed- West Lake is good.</a:t>
            </a:r>
            <a:br>
              <a:rPr lang="de-DE" dirty="0">
                <a:solidFill>
                  <a:srgbClr val="252525"/>
                </a:solidFill>
                <a:latin typeface="Arial"/>
              </a:rPr>
            </a:br>
            <a:r>
              <a:rPr lang="de-DE" dirty="0">
                <a:solidFill>
                  <a:srgbClr val="252525"/>
                </a:solidFill>
                <a:latin typeface="Arial"/>
              </a:rPr>
              <a:t>A hundred grasses vie in beauty,</a:t>
            </a:r>
            <a:br>
              <a:rPr lang="de-DE" dirty="0">
                <a:solidFill>
                  <a:srgbClr val="252525"/>
                </a:solidFill>
                <a:latin typeface="Arial"/>
              </a:rPr>
            </a:br>
            <a:r>
              <a:rPr lang="de-DE" dirty="0">
                <a:solidFill>
                  <a:srgbClr val="252525"/>
                </a:solidFill>
                <a:latin typeface="Arial"/>
              </a:rPr>
              <a:t>Confusion of butterflies, clamour of bees,</a:t>
            </a:r>
            <a:br>
              <a:rPr lang="de-DE" dirty="0">
                <a:solidFill>
                  <a:srgbClr val="252525"/>
                </a:solidFill>
                <a:latin typeface="Arial"/>
              </a:rPr>
            </a:br>
            <a:r>
              <a:rPr lang="de-DE" dirty="0">
                <a:solidFill>
                  <a:srgbClr val="252525"/>
                </a:solidFill>
                <a:latin typeface="Arial"/>
              </a:rPr>
              <a:t>The clear day hurries the blossom to burst forth in the warmth.</a:t>
            </a:r>
          </a:p>
          <a:p>
            <a:r>
              <a:rPr lang="de-DE" dirty="0">
                <a:solidFill>
                  <a:srgbClr val="252525"/>
                </a:solidFill>
                <a:latin typeface="Arial"/>
              </a:rPr>
              <a:t>Oars in lilies, a painted barge moving without haste.</a:t>
            </a:r>
            <a:br>
              <a:rPr lang="de-DE" dirty="0">
                <a:solidFill>
                  <a:srgbClr val="252525"/>
                </a:solidFill>
                <a:latin typeface="Arial"/>
              </a:rPr>
            </a:br>
            <a:r>
              <a:rPr lang="de-DE" dirty="0">
                <a:solidFill>
                  <a:srgbClr val="252525"/>
                </a:solidFill>
                <a:latin typeface="Arial"/>
              </a:rPr>
              <a:t>I think I see a band of sprites-</a:t>
            </a:r>
            <a:br>
              <a:rPr lang="de-DE" dirty="0">
                <a:solidFill>
                  <a:srgbClr val="252525"/>
                </a:solidFill>
                <a:latin typeface="Arial"/>
              </a:rPr>
            </a:br>
            <a:r>
              <a:rPr lang="de-DE" dirty="0">
                <a:solidFill>
                  <a:srgbClr val="252525"/>
                </a:solidFill>
                <a:latin typeface="Arial"/>
              </a:rPr>
              <a:t>Light reflected in the ripples,</a:t>
            </a:r>
            <a:br>
              <a:rPr lang="de-DE" dirty="0">
                <a:solidFill>
                  <a:srgbClr val="252525"/>
                </a:solidFill>
                <a:latin typeface="Arial"/>
              </a:rPr>
            </a:br>
            <a:r>
              <a:rPr lang="de-DE" dirty="0">
                <a:solidFill>
                  <a:srgbClr val="252525"/>
                </a:solidFill>
                <a:latin typeface="Arial"/>
              </a:rPr>
              <a:t>The high wind carries music over the broad water</a:t>
            </a:r>
            <a:r>
              <a:rPr lang="de-DE" dirty="0" smtClean="0">
                <a:solidFill>
                  <a:srgbClr val="252525"/>
                </a:solidFill>
                <a:latin typeface="Arial"/>
              </a:rPr>
              <a:t>.</a:t>
            </a:r>
            <a:endParaRPr lang="de-DE" b="1" dirty="0">
              <a:solidFill>
                <a:srgbClr val="252525"/>
              </a:solidFill>
              <a:latin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44208" y="3212976"/>
            <a:ext cx="20313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de-DE" dirty="0"/>
              <a:t>採桑子</a:t>
            </a:r>
            <a:br>
              <a:rPr lang="zh-TW" altLang="de-DE" dirty="0"/>
            </a:br>
            <a:r>
              <a:rPr lang="zh-TW" altLang="de-DE" dirty="0"/>
              <a:t>春深雨過西湖好，</a:t>
            </a:r>
            <a:br>
              <a:rPr lang="zh-TW" altLang="de-DE" dirty="0"/>
            </a:br>
            <a:r>
              <a:rPr lang="zh-TW" altLang="de-DE" dirty="0"/>
              <a:t>百卉爭妍，</a:t>
            </a:r>
            <a:br>
              <a:rPr lang="zh-TW" altLang="de-DE" dirty="0"/>
            </a:br>
            <a:r>
              <a:rPr lang="zh-TW" altLang="de-DE" dirty="0"/>
              <a:t>蝶亂蜂喧，</a:t>
            </a:r>
            <a:br>
              <a:rPr lang="zh-TW" altLang="de-DE" dirty="0"/>
            </a:br>
            <a:r>
              <a:rPr lang="zh-TW" altLang="de-DE" dirty="0"/>
              <a:t>晴日催花暖欲然。</a:t>
            </a:r>
            <a:br>
              <a:rPr lang="zh-TW" altLang="de-DE" dirty="0"/>
            </a:br>
            <a:r>
              <a:rPr lang="zh-TW" altLang="de-DE" dirty="0"/>
              <a:t>蘭橈晝舸悠悠去，</a:t>
            </a:r>
            <a:br>
              <a:rPr lang="zh-TW" altLang="de-DE" dirty="0"/>
            </a:br>
            <a:r>
              <a:rPr lang="zh-TW" altLang="de-DE" dirty="0"/>
              <a:t>疑是神仙。</a:t>
            </a:r>
            <a:br>
              <a:rPr lang="zh-TW" altLang="de-DE" dirty="0"/>
            </a:br>
            <a:r>
              <a:rPr lang="zh-TW" altLang="de-DE" dirty="0"/>
              <a:t>返照波間，</a:t>
            </a:r>
            <a:br>
              <a:rPr lang="zh-TW" altLang="de-DE" dirty="0"/>
            </a:br>
            <a:r>
              <a:rPr lang="zh-TW" altLang="de-DE" dirty="0"/>
              <a:t>水闊風高颺管絃。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39952" y="5085184"/>
            <a:ext cx="1502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Ouyang Xiu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652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Song governed a much smaller territory than the Tang Emperors.</a:t>
            </a:r>
          </a:p>
          <a:p>
            <a:r>
              <a:rPr lang="de-DE" dirty="0" smtClean="0"/>
              <a:t>Moreover, they were more nationalistic than the international Tang with their world empire.</a:t>
            </a:r>
          </a:p>
          <a:p>
            <a:r>
              <a:rPr lang="en-US" dirty="0"/>
              <a:t>The creative gentry established a new culture with great inventions, such as hydraulic machines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789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91" y="1124744"/>
            <a:ext cx="6516069" cy="4536504"/>
          </a:xfrm>
        </p:spPr>
      </p:pic>
      <p:sp>
        <p:nvSpPr>
          <p:cNvPr id="5" name="Textfeld 4"/>
          <p:cNvSpPr txBox="1"/>
          <p:nvPr/>
        </p:nvSpPr>
        <p:spPr>
          <a:xfrm>
            <a:off x="1907704" y="4725144"/>
            <a:ext cx="5375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Hydraulic mill for grain (corn, food production)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68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Song were interrupted by the Five Dynasties and Ten Kingdoms period</a:t>
            </a:r>
          </a:p>
          <a:p>
            <a:r>
              <a:rPr lang="de-DE" dirty="0" smtClean="0"/>
              <a:t>However, they implemented the first </a:t>
            </a:r>
            <a:r>
              <a:rPr lang="de-DE" altLang="zh-CN" dirty="0" smtClean="0"/>
              <a:t>permanent </a:t>
            </a:r>
            <a:r>
              <a:rPr lang="de-DE" dirty="0" smtClean="0"/>
              <a:t>standing navy during their military reforms.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9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People´s Liberation Army´s Navy (PLAN)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2012 China commissioned its first aircraft </a:t>
            </a:r>
            <a:r>
              <a:rPr lang="en-US" dirty="0" smtClean="0"/>
              <a:t>carrier (self-strengthening, protect its territory) which was named </a:t>
            </a:r>
            <a:r>
              <a:rPr lang="en-US" dirty="0"/>
              <a:t>“Liaoning</a:t>
            </a:r>
            <a:r>
              <a:rPr lang="en-US" dirty="0" smtClean="0"/>
              <a:t>”: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35610"/>
            <a:ext cx="571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 smtClean="0"/>
              <a:t>非常感谢！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41" y="2438400"/>
            <a:ext cx="4491317" cy="3048000"/>
          </a:xfrm>
        </p:spPr>
      </p:pic>
    </p:spTree>
    <p:extLst>
      <p:ext uri="{BB962C8B-B14F-4D97-AF65-F5344CB8AC3E}">
        <p14:creationId xmlns:p14="http://schemas.microsoft.com/office/powerpoint/2010/main" val="40195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Discussion 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Imagine that the creative, but nationalistic, gentry of the Song Dynasty would meet the international Tang people:</a:t>
            </a:r>
          </a:p>
          <a:p>
            <a:r>
              <a:rPr lang="de-DE" dirty="0" smtClean="0"/>
              <a:t>What could they learn from each other?</a:t>
            </a:r>
          </a:p>
          <a:p>
            <a:r>
              <a:rPr lang="de-DE" dirty="0" smtClean="0"/>
              <a:t>Do you think that Chinese history could have been different?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75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960 - 1279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successful and powerful military general Zhao Kuangyin (</a:t>
            </a:r>
            <a:r>
              <a:rPr lang="zh-CN" altLang="de-DE" dirty="0"/>
              <a:t>趙匡胤</a:t>
            </a:r>
            <a:r>
              <a:rPr lang="de-DE" altLang="zh-CN" dirty="0"/>
              <a:t>, 927 – 976) </a:t>
            </a:r>
            <a:r>
              <a:rPr lang="de-DE" dirty="0"/>
              <a:t>who fought against the Khitan people forced the emperor of the Later Zhou (</a:t>
            </a:r>
            <a:r>
              <a:rPr lang="zh-CN" altLang="de-DE" dirty="0"/>
              <a:t>后周</a:t>
            </a:r>
            <a:r>
              <a:rPr lang="de-DE" altLang="zh-CN" dirty="0"/>
              <a:t>) </a:t>
            </a:r>
            <a:r>
              <a:rPr lang="de-DE" dirty="0"/>
              <a:t>to resign from the throne in 960. </a:t>
            </a:r>
            <a:endParaRPr lang="de-DE" dirty="0" smtClean="0"/>
          </a:p>
          <a:p>
            <a:r>
              <a:rPr lang="de-DE" dirty="0" smtClean="0"/>
              <a:t>Afterwards </a:t>
            </a:r>
            <a:r>
              <a:rPr lang="de-DE" dirty="0"/>
              <a:t>he named his dynasty after the prefecture which he governed before: Song. </a:t>
            </a:r>
          </a:p>
        </p:txBody>
      </p:sp>
    </p:spTree>
    <p:extLst>
      <p:ext uri="{BB962C8B-B14F-4D97-AF65-F5344CB8AC3E}">
        <p14:creationId xmlns:p14="http://schemas.microsoft.com/office/powerpoint/2010/main" val="3455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Furthermore, he declared Kaifeng (</a:t>
            </a:r>
            <a:r>
              <a:rPr lang="zh-CN" altLang="de-DE" dirty="0" smtClean="0"/>
              <a:t>开封</a:t>
            </a:r>
            <a:r>
              <a:rPr lang="de-DE" altLang="zh-CN" dirty="0" smtClean="0"/>
              <a:t>) </a:t>
            </a:r>
            <a:r>
              <a:rPr lang="de-DE" dirty="0" smtClean="0"/>
              <a:t>to be his capital and renamed himself emperor Taizu (</a:t>
            </a:r>
            <a:r>
              <a:rPr lang="zh-CN" altLang="de-DE" dirty="0" smtClean="0"/>
              <a:t>太祖</a:t>
            </a:r>
            <a:r>
              <a:rPr lang="de-DE" altLang="zh-CN" dirty="0" smtClean="0"/>
              <a:t>). </a:t>
            </a:r>
          </a:p>
          <a:p>
            <a:r>
              <a:rPr lang="de-DE" dirty="0" smtClean="0"/>
              <a:t>Emperor Taizu implemented a government which was totally based on bureaucracy and limited the power of military leaders by having them retired in 961. </a:t>
            </a:r>
          </a:p>
        </p:txBody>
      </p:sp>
    </p:spTree>
    <p:extLst>
      <p:ext uri="{BB962C8B-B14F-4D97-AF65-F5344CB8AC3E}">
        <p14:creationId xmlns:p14="http://schemas.microsoft.com/office/powerpoint/2010/main" val="3455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832648" cy="6476079"/>
          </a:xfrm>
        </p:spPr>
      </p:pic>
      <p:sp>
        <p:nvSpPr>
          <p:cNvPr id="5" name="Textfeld 4"/>
          <p:cNvSpPr txBox="1"/>
          <p:nvPr/>
        </p:nvSpPr>
        <p:spPr>
          <a:xfrm>
            <a:off x="3361620" y="4941168"/>
            <a:ext cx="2218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Taizu (</a:t>
            </a:r>
            <a:r>
              <a:rPr lang="zh-CN" altLang="de-DE" sz="3200" dirty="0"/>
              <a:t>太祖</a:t>
            </a:r>
            <a:r>
              <a:rPr lang="de-DE" altLang="zh-CN" sz="3200" dirty="0" smtClean="0"/>
              <a:t>)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834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In order to control the armed forces further, he subordinated the whole military apparatus under a civil administration. </a:t>
            </a:r>
          </a:p>
          <a:p>
            <a:r>
              <a:rPr lang="de-DE" dirty="0" smtClean="0"/>
              <a:t>The control of the military apparatus was of uttermost importance for the emperor, because as a usurper of the throne himself he knew very well how dangerous the armed forces could be under a charismatic leader. </a:t>
            </a:r>
          </a:p>
          <a:p>
            <a:r>
              <a:rPr lang="en-US" dirty="0"/>
              <a:t>In fact, it was the last time in Chinese history that the throne was usurped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55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Emperor </a:t>
            </a:r>
            <a:r>
              <a:rPr lang="de-DE" dirty="0"/>
              <a:t>Taizu´s military reform did not lead to a downsizing of the armed forced, but to an increasing number of soldiers. </a:t>
            </a:r>
            <a:endParaRPr lang="de-DE" dirty="0" smtClean="0"/>
          </a:p>
          <a:p>
            <a:r>
              <a:rPr lang="de-DE" dirty="0" smtClean="0"/>
              <a:t>During </a:t>
            </a:r>
            <a:r>
              <a:rPr lang="de-DE" dirty="0"/>
              <a:t>the 970´s, the Chinese military counted 378,000 soldiers</a:t>
            </a:r>
            <a:r>
              <a:rPr lang="de-DE" dirty="0" smtClean="0"/>
              <a:t>.</a:t>
            </a:r>
          </a:p>
          <a:p>
            <a:r>
              <a:rPr lang="en-US" dirty="0"/>
              <a:t>His successor, emperor </a:t>
            </a:r>
            <a:r>
              <a:rPr lang="en-US" dirty="0" err="1"/>
              <a:t>Taizong</a:t>
            </a:r>
            <a:r>
              <a:rPr lang="en-US" dirty="0"/>
              <a:t> (</a:t>
            </a:r>
            <a:r>
              <a:rPr lang="en-US" dirty="0" err="1"/>
              <a:t>太宗</a:t>
            </a:r>
            <a:r>
              <a:rPr lang="en-US" dirty="0"/>
              <a:t>, 976 – 997) increased the armed forces to a total manpower of 660,000 soldiers. </a:t>
            </a:r>
          </a:p>
        </p:txBody>
      </p:sp>
    </p:spTree>
    <p:extLst>
      <p:ext uri="{BB962C8B-B14F-4D97-AF65-F5344CB8AC3E}">
        <p14:creationId xmlns:p14="http://schemas.microsoft.com/office/powerpoint/2010/main" val="3455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5040560" cy="5563768"/>
          </a:xfrm>
        </p:spPr>
      </p:pic>
      <p:sp>
        <p:nvSpPr>
          <p:cNvPr id="5" name="Textfeld 4"/>
          <p:cNvSpPr txBox="1"/>
          <p:nvPr/>
        </p:nvSpPr>
        <p:spPr>
          <a:xfrm>
            <a:off x="2228895" y="4581128"/>
            <a:ext cx="4719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Emperor Taizong of Song </a:t>
            </a:r>
            <a:r>
              <a:rPr lang="de-DE" altLang="zh-CN" sz="2000" dirty="0"/>
              <a:t>(</a:t>
            </a:r>
            <a:r>
              <a:rPr lang="zh-CN" altLang="de-DE" sz="2000" dirty="0"/>
              <a:t>太宗</a:t>
            </a:r>
            <a:r>
              <a:rPr lang="de-DE" altLang="zh-CN" sz="2000" dirty="0"/>
              <a:t>, 976 – 997)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654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Within </a:t>
            </a:r>
            <a:r>
              <a:rPr lang="de-DE" dirty="0"/>
              <a:t>a few years, the emperors of the Song and their military forces were able to reunite almost the whole Chinese territory. </a:t>
            </a:r>
            <a:endParaRPr lang="de-DE" dirty="0" smtClean="0"/>
          </a:p>
          <a:p>
            <a:r>
              <a:rPr lang="de-DE" dirty="0" smtClean="0"/>
              <a:t>Starting </a:t>
            </a:r>
            <a:r>
              <a:rPr lang="de-DE" dirty="0"/>
              <a:t>with Sichuan which was recaptured in 965, the emperors of Song were further able to regain the control over the Southern coastal regions in 971.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55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782</Words>
  <Application>Microsoft Macintosh PowerPoint</Application>
  <PresentationFormat>全屏显示(4:3)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Garamond</vt:lpstr>
      <vt:lpstr>Wingdings</vt:lpstr>
      <vt:lpstr>標楷體</vt:lpstr>
      <vt:lpstr>仿宋</vt:lpstr>
      <vt:lpstr>Arial</vt:lpstr>
      <vt:lpstr>Couture</vt:lpstr>
      <vt:lpstr>Song Dynasty (宋朝) </vt:lpstr>
      <vt:lpstr>People´s Liberation Army´s Navy (PLAN)</vt:lpstr>
      <vt:lpstr>960 - 1279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gentry society</vt:lpstr>
      <vt:lpstr>Ouyang xiu  (欧阳修, 1007 - 1072)</vt:lpstr>
      <vt:lpstr>PowerPoint 演示文稿</vt:lpstr>
      <vt:lpstr>Conclusio</vt:lpstr>
      <vt:lpstr>PowerPoint 演示文稿</vt:lpstr>
      <vt:lpstr>Conclusio</vt:lpstr>
      <vt:lpstr>非常感谢！</vt:lpstr>
      <vt:lpstr>Discussion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 Dynasty</dc:title>
  <dc:creator>Unternehmen</dc:creator>
  <cp:lastModifiedBy>Microsoft Office 用户</cp:lastModifiedBy>
  <cp:revision>17</cp:revision>
  <dcterms:created xsi:type="dcterms:W3CDTF">2014-05-12T09:27:50Z</dcterms:created>
  <dcterms:modified xsi:type="dcterms:W3CDTF">2016-11-11T11:49:09Z</dcterms:modified>
</cp:coreProperties>
</file>