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sldIdLst>
    <p:sldId id="256" r:id="rId2"/>
    <p:sldId id="257" r:id="rId3"/>
    <p:sldId id="261" r:id="rId4"/>
    <p:sldId id="260" r:id="rId5"/>
    <p:sldId id="263" r:id="rId6"/>
    <p:sldId id="262" r:id="rId7"/>
    <p:sldId id="264" r:id="rId8"/>
    <p:sldId id="265" r:id="rId9"/>
    <p:sldId id="266" r:id="rId10"/>
    <p:sldId id="267" r:id="rId11"/>
    <p:sldId id="268" r:id="rId12"/>
  </p:sldIdLst>
  <p:sldSz cx="9144000" cy="6858000" type="screen4x3"/>
  <p:notesSz cx="6858000" cy="9144000"/>
  <p:custDataLst>
    <p:tags r:id="rId14"/>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39"/>
    <p:restoredTop sz="50000"/>
  </p:normalViewPr>
  <p:slideViewPr>
    <p:cSldViewPr snapToGrid="0">
      <p:cViewPr varScale="1">
        <p:scale>
          <a:sx n="52" d="100"/>
          <a:sy n="52" d="100"/>
        </p:scale>
        <p:origin x="2968"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tags" Target="tags/tag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AAFE58-5108-43F6-8451-C0C0CBC2C998}" type="datetimeFigureOut">
              <a:rPr lang="ru-RU" smtClean="0"/>
              <a:t>11.11.16</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941263-B26B-48E5-B5D2-F7DC6B8A9109}" type="slidenum">
              <a:rPr lang="ru-RU" smtClean="0"/>
              <a:t>‹#›</a:t>
            </a:fld>
            <a:endParaRPr lang="ru-RU"/>
          </a:p>
        </p:txBody>
      </p:sp>
    </p:spTree>
    <p:extLst>
      <p:ext uri="{BB962C8B-B14F-4D97-AF65-F5344CB8AC3E}">
        <p14:creationId xmlns:p14="http://schemas.microsoft.com/office/powerpoint/2010/main" val="732396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1941263-B26B-48E5-B5D2-F7DC6B8A9109}" type="slidenum">
              <a:rPr lang="ru-RU" smtClean="0"/>
              <a:t>1</a:t>
            </a:fld>
            <a:endParaRPr lang="ru-RU"/>
          </a:p>
        </p:txBody>
      </p:sp>
    </p:spTree>
    <p:extLst>
      <p:ext uri="{BB962C8B-B14F-4D97-AF65-F5344CB8AC3E}">
        <p14:creationId xmlns:p14="http://schemas.microsoft.com/office/powerpoint/2010/main" val="3405655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fld id="{0E886ACF-BD27-4B6F-91C8-66CFA40927A3}" type="datetime1">
              <a:rPr lang="ru-RU" smtClean="0"/>
              <a:t>11.11.16</a:t>
            </a:fld>
            <a:endParaRPr lang="ru-RU"/>
          </a:p>
        </p:txBody>
      </p:sp>
      <p:sp>
        <p:nvSpPr>
          <p:cNvPr id="5" name="Footer Placeholder 4"/>
          <p:cNvSpPr>
            <a:spLocks noGrp="1"/>
          </p:cNvSpPr>
          <p:nvPr>
            <p:ph type="ftr" sz="quarter" idx="11"/>
          </p:nvPr>
        </p:nvSpPr>
        <p:spPr>
          <a:xfrm>
            <a:off x="1921934" y="5054602"/>
            <a:ext cx="4064860" cy="279400"/>
          </a:xfrm>
        </p:spPr>
        <p:txBody>
          <a:bodyPr/>
          <a:lstStyle/>
          <a:p>
            <a:endParaRPr lang="ru-RU"/>
          </a:p>
        </p:txBody>
      </p:sp>
      <p:sp>
        <p:nvSpPr>
          <p:cNvPr id="6" name="Slide Number Placeholder 5"/>
          <p:cNvSpPr>
            <a:spLocks noGrp="1"/>
          </p:cNvSpPr>
          <p:nvPr>
            <p:ph type="sldNum" sz="quarter" idx="12"/>
          </p:nvPr>
        </p:nvSpPr>
        <p:spPr>
          <a:xfrm>
            <a:off x="6817317" y="5054602"/>
            <a:ext cx="413483" cy="279400"/>
          </a:xfrm>
        </p:spPr>
        <p:txBody>
          <a:bodyPr/>
          <a:lstStyle/>
          <a:p>
            <a:fld id="{8CC97A22-6694-4910-97CD-6DE4C3C95D31}" type="slidenum">
              <a:rPr lang="ru-RU" smtClean="0"/>
              <a:t>‹#›</a:t>
            </a:fld>
            <a:endParaRPr lang="ru-R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48167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374E45-254B-4D80-B870-0D10AF14C248}" type="datetime1">
              <a:rPr lang="ru-RU" smtClean="0"/>
              <a:t>11.11.16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CC97A22-6694-4910-97CD-6DE4C3C95D31}" type="slidenum">
              <a:rPr lang="ru-RU" smtClean="0"/>
              <a:t>‹#›</a:t>
            </a:fld>
            <a:endParaRPr lang="ru-RU"/>
          </a:p>
        </p:txBody>
      </p:sp>
    </p:spTree>
    <p:extLst>
      <p:ext uri="{BB962C8B-B14F-4D97-AF65-F5344CB8AC3E}">
        <p14:creationId xmlns:p14="http://schemas.microsoft.com/office/powerpoint/2010/main" val="3604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0C357C6-4FDC-4215-87EB-200DDF092756}" type="datetime1">
              <a:rPr lang="ru-RU" smtClean="0"/>
              <a:t>11.11.16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C97A22-6694-4910-97CD-6DE4C3C95D31}" type="slidenum">
              <a:rPr lang="ru-RU" smtClean="0"/>
              <a:t>‹#›</a:t>
            </a:fld>
            <a:endParaRPr lang="ru-RU"/>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5820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3676DC2-410C-4F18-BD63-EA189A2C1C98}" type="datetime1">
              <a:rPr lang="ru-RU" smtClean="0"/>
              <a:t>11.11.16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C97A22-6694-4910-97CD-6DE4C3C95D31}" type="slidenum">
              <a:rPr lang="ru-RU" smtClean="0"/>
              <a:t>‹#›</a:t>
            </a:fld>
            <a:endParaRPr lang="ru-RU"/>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5126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94BC5B3-D409-428F-A0B8-02303F290A64}" type="datetime1">
              <a:rPr lang="ru-RU" smtClean="0"/>
              <a:t>11.11.16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C97A22-6694-4910-97CD-6DE4C3C95D31}" type="slidenum">
              <a:rPr lang="ru-RU" smtClean="0"/>
              <a:t>‹#›</a:t>
            </a:fld>
            <a:endParaRPr lang="ru-RU"/>
          </a:p>
        </p:txBody>
      </p:sp>
    </p:spTree>
    <p:extLst>
      <p:ext uri="{BB962C8B-B14F-4D97-AF65-F5344CB8AC3E}">
        <p14:creationId xmlns:p14="http://schemas.microsoft.com/office/powerpoint/2010/main" val="1811876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D5FF2E1-9E4B-4E8C-8DEF-E491F66B2DCB}" type="datetime1">
              <a:rPr lang="ru-RU" smtClean="0"/>
              <a:t>11.11.16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C97A22-6694-4910-97CD-6DE4C3C95D31}" type="slidenum">
              <a:rPr lang="ru-RU" smtClean="0"/>
              <a:t>‹#›</a:t>
            </a:fld>
            <a:endParaRPr lang="ru-RU"/>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9992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5F7EC67-7E20-4C94-9DF1-717426650A15}" type="datetime1">
              <a:rPr lang="ru-RU" smtClean="0"/>
              <a:t>11.11.16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C97A22-6694-4910-97CD-6DE4C3C95D31}" type="slidenum">
              <a:rPr lang="ru-RU" smtClean="0"/>
              <a:t>‹#›</a:t>
            </a:fld>
            <a:endParaRPr lang="ru-RU"/>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4364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C7D0BDB-6DF6-43F4-BB86-3FE805D301C1}" type="datetime1">
              <a:rPr lang="ru-RU" smtClean="0"/>
              <a:t>11.11.16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C97A22-6694-4910-97CD-6DE4C3C95D31}" type="slidenum">
              <a:rPr lang="ru-RU" smtClean="0"/>
              <a:t>‹#›</a:t>
            </a:fld>
            <a:endParaRPr lang="ru-RU"/>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4244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4F7279F-98EE-4509-B699-E38DA74C3525}" type="datetime1">
              <a:rPr lang="ru-RU" smtClean="0"/>
              <a:t>11.11.16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C97A22-6694-4910-97CD-6DE4C3C95D31}" type="slidenum">
              <a:rPr lang="ru-RU" smtClean="0"/>
              <a:t>‹#›</a:t>
            </a:fld>
            <a:endParaRPr lang="ru-RU"/>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596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94464E2-3ABC-47DD-A096-6C0C3BC782E7}" type="datetime1">
              <a:rPr lang="ru-RU" smtClean="0"/>
              <a:t>11.11.16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C97A22-6694-4910-97CD-6DE4C3C95D31}" type="slidenum">
              <a:rPr lang="ru-RU" smtClean="0"/>
              <a:t>‹#›</a:t>
            </a:fld>
            <a:endParaRPr lang="ru-RU"/>
          </a:p>
        </p:txBody>
      </p:sp>
    </p:spTree>
    <p:extLst>
      <p:ext uri="{BB962C8B-B14F-4D97-AF65-F5344CB8AC3E}">
        <p14:creationId xmlns:p14="http://schemas.microsoft.com/office/powerpoint/2010/main" val="159305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17C2CFB-2DA9-4E5C-8B37-021000B5B8C5}" type="datetime1">
              <a:rPr lang="ru-RU" smtClean="0"/>
              <a:t>11.11.16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C97A22-6694-4910-97CD-6DE4C3C95D31}" type="slidenum">
              <a:rPr lang="ru-RU" smtClean="0"/>
              <a:t>‹#›</a:t>
            </a:fld>
            <a:endParaRPr lang="ru-RU"/>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364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F44D76B-5B3F-40D2-9965-FAE4FD5712F8}" type="datetime1">
              <a:rPr lang="ru-RU" smtClean="0"/>
              <a:t>11.11.16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CC97A22-6694-4910-97CD-6DE4C3C95D31}" type="slidenum">
              <a:rPr lang="ru-RU" smtClean="0"/>
              <a:t>‹#›</a:t>
            </a:fld>
            <a:endParaRPr lang="ru-RU"/>
          </a:p>
        </p:txBody>
      </p:sp>
    </p:spTree>
    <p:extLst>
      <p:ext uri="{BB962C8B-B14F-4D97-AF65-F5344CB8AC3E}">
        <p14:creationId xmlns:p14="http://schemas.microsoft.com/office/powerpoint/2010/main" val="234380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F2FDEDC-B627-47D7-AF24-59E78300B449}" type="datetime1">
              <a:rPr lang="ru-RU" smtClean="0"/>
              <a:t>11.11.16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CC97A22-6694-4910-97CD-6DE4C3C95D31}" type="slidenum">
              <a:rPr lang="ru-RU" smtClean="0"/>
              <a:t>‹#›</a:t>
            </a:fld>
            <a:endParaRPr lang="ru-RU"/>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8156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95505BC-44BA-4E46-8C9F-A2C119E79DF4}" type="datetime1">
              <a:rPr lang="ru-RU" smtClean="0"/>
              <a:t>11.11.16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CC97A22-6694-4910-97CD-6DE4C3C95D31}" type="slidenum">
              <a:rPr lang="ru-RU" smtClean="0"/>
              <a:t>‹#›</a:t>
            </a:fld>
            <a:endParaRPr lang="ru-RU"/>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0134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887AF-56D7-4345-AD51-6C671CFC404B}" type="datetime1">
              <a:rPr lang="ru-RU" smtClean="0"/>
              <a:t>11.11.16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CC97A22-6694-4910-97CD-6DE4C3C95D31}" type="slidenum">
              <a:rPr lang="ru-RU" smtClean="0"/>
              <a:t>‹#›</a:t>
            </a:fld>
            <a:endParaRPr lang="ru-RU"/>
          </a:p>
        </p:txBody>
      </p:sp>
    </p:spTree>
    <p:extLst>
      <p:ext uri="{BB962C8B-B14F-4D97-AF65-F5344CB8AC3E}">
        <p14:creationId xmlns:p14="http://schemas.microsoft.com/office/powerpoint/2010/main" val="38317806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E66775-F53A-40AF-B5C4-FC2A3D0C62B6}" type="datetime1">
              <a:rPr lang="ru-RU" smtClean="0"/>
              <a:t>11.11.16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CC97A22-6694-4910-97CD-6DE4C3C95D31}" type="slidenum">
              <a:rPr lang="ru-RU" smtClean="0"/>
              <a:t>‹#›</a:t>
            </a:fld>
            <a:endParaRPr lang="ru-RU"/>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255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17F969F-B2C9-4D24-8664-840BDC0B4B37}" type="datetime1">
              <a:rPr lang="ru-RU" smtClean="0"/>
              <a:t>11.11.16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CC97A22-6694-4910-97CD-6DE4C3C95D31}" type="slidenum">
              <a:rPr lang="ru-RU" smtClean="0"/>
              <a:t>‹#›</a:t>
            </a:fld>
            <a:endParaRPr lang="ru-RU"/>
          </a:p>
        </p:txBody>
      </p:sp>
    </p:spTree>
    <p:extLst>
      <p:ext uri="{BB962C8B-B14F-4D97-AF65-F5344CB8AC3E}">
        <p14:creationId xmlns:p14="http://schemas.microsoft.com/office/powerpoint/2010/main" val="1754707814"/>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40F5C6-6845-4A94-8E53-5556638D39F6}" type="datetime1">
              <a:rPr lang="ru-RU" smtClean="0"/>
              <a:t>11.11.16</a:t>
            </a:fld>
            <a:endParaRPr lang="ru-RU"/>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CC97A22-6694-4910-97CD-6DE4C3C95D31}" type="slidenum">
              <a:rPr lang="ru-RU" smtClean="0"/>
              <a:t>‹#›</a:t>
            </a:fld>
            <a:endParaRPr lang="ru-RU"/>
          </a:p>
        </p:txBody>
      </p:sp>
    </p:spTree>
    <p:extLst>
      <p:ext uri="{BB962C8B-B14F-4D97-AF65-F5344CB8AC3E}">
        <p14:creationId xmlns:p14="http://schemas.microsoft.com/office/powerpoint/2010/main" val="1515478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par>
    </p:tnLst>
  </p:timing>
  <p:hf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0.png"/><Relationship Id="rId5" Type="http://schemas.openxmlformats.org/officeDocument/2006/relationships/image" Target="../media/image11.jpg"/><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0" y="6172200"/>
            <a:ext cx="9144000" cy="522513"/>
          </a:xfrm>
          <a:prstGeom prst="rect">
            <a:avLst/>
          </a:prstGeom>
          <a:solidFill>
            <a:schemeClr val="lt1">
              <a:alpha val="56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5" name="TextBox 4"/>
          <p:cNvSpPr txBox="1"/>
          <p:nvPr/>
        </p:nvSpPr>
        <p:spPr>
          <a:xfrm>
            <a:off x="3380014" y="4124903"/>
            <a:ext cx="2383972" cy="1077218"/>
          </a:xfrm>
          <a:prstGeom prst="rect">
            <a:avLst/>
          </a:prstGeom>
          <a:noFill/>
        </p:spPr>
        <p:txBody>
          <a:bodyPr wrap="square" rtlCol="0">
            <a:spAutoFit/>
          </a:bodyPr>
          <a:lstStyle/>
          <a:p>
            <a:pPr algn="ctr"/>
            <a:r>
              <a:rPr lang="en-US" sz="3200" u="sng" dirty="0" smtClean="0">
                <a:solidFill>
                  <a:schemeClr val="accent4">
                    <a:lumMod val="50000"/>
                  </a:schemeClr>
                </a:solidFill>
              </a:rPr>
              <a:t>ca. 2100-1600 BC</a:t>
            </a:r>
            <a:endParaRPr lang="ru-RU" sz="3200" u="sng" dirty="0">
              <a:solidFill>
                <a:schemeClr val="accent4">
                  <a:lumMod val="50000"/>
                </a:schemeClr>
              </a:solidFill>
            </a:endParaRPr>
          </a:p>
        </p:txBody>
      </p:sp>
      <p:sp>
        <p:nvSpPr>
          <p:cNvPr id="6" name="TextBox 5"/>
          <p:cNvSpPr txBox="1"/>
          <p:nvPr/>
        </p:nvSpPr>
        <p:spPr>
          <a:xfrm>
            <a:off x="2111828" y="1589315"/>
            <a:ext cx="4833257" cy="2123658"/>
          </a:xfrm>
          <a:prstGeom prst="rect">
            <a:avLst/>
          </a:prstGeom>
          <a:noFill/>
        </p:spPr>
        <p:txBody>
          <a:bodyPr wrap="square" rtlCol="0">
            <a:spAutoFit/>
          </a:bodyPr>
          <a:lstStyle/>
          <a:p>
            <a:r>
              <a:rPr lang="en-US" sz="6600" b="1" dirty="0" smtClean="0">
                <a:solidFill>
                  <a:schemeClr val="accent4">
                    <a:lumMod val="50000"/>
                  </a:schemeClr>
                </a:solidFill>
              </a:rPr>
              <a:t>Xia (Hsia) </a:t>
            </a:r>
            <a:r>
              <a:rPr lang="en-US" sz="6600" dirty="0" smtClean="0">
                <a:solidFill>
                  <a:schemeClr val="accent4">
                    <a:lumMod val="50000"/>
                  </a:schemeClr>
                </a:solidFill>
              </a:rPr>
              <a:t>Dynasty</a:t>
            </a:r>
            <a:endParaRPr lang="ru-RU" sz="6600" dirty="0">
              <a:solidFill>
                <a:schemeClr val="accent4">
                  <a:lumMod val="50000"/>
                </a:schemeClr>
              </a:solidFill>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61252">
            <a:off x="469005" y="394588"/>
            <a:ext cx="1934645" cy="1826844"/>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342089">
            <a:off x="7263991" y="4130557"/>
            <a:ext cx="1694627" cy="1600200"/>
          </a:xfrm>
          <a:prstGeom prst="rect">
            <a:avLst/>
          </a:prstGeom>
        </p:spPr>
      </p:pic>
    </p:spTree>
    <p:extLst>
      <p:ext uri="{BB962C8B-B14F-4D97-AF65-F5344CB8AC3E}">
        <p14:creationId xmlns:p14="http://schemas.microsoft.com/office/powerpoint/2010/main" val="121839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idx="1"/>
          </p:nvPr>
        </p:nvSpPr>
        <p:spPr>
          <a:xfrm>
            <a:off x="1217711" y="4893290"/>
            <a:ext cx="6798730" cy="1314327"/>
          </a:xfrm>
        </p:spPr>
        <p:txBody>
          <a:bodyPr/>
          <a:lstStyle/>
          <a:p>
            <a:pPr algn="ctr"/>
            <a:r>
              <a:rPr lang="en-US" dirty="0" smtClean="0"/>
              <a:t> </a:t>
            </a:r>
            <a:r>
              <a:rPr lang="en-US" sz="2000" dirty="0" smtClean="0"/>
              <a:t>Kong </a:t>
            </a:r>
            <a:r>
              <a:rPr lang="en-US" sz="2000" dirty="0" err="1" smtClean="0"/>
              <a:t>Jie</a:t>
            </a:r>
            <a:r>
              <a:rPr lang="en-US" sz="2000" dirty="0" smtClean="0"/>
              <a:t> </a:t>
            </a:r>
            <a:r>
              <a:rPr lang="en-US" sz="2000" dirty="0"/>
              <a:t>with a halberd, representing oppression, and sitting on two ladies, symbolizing his abuse of power. Rubbing of a relief from a Wu family shrine, </a:t>
            </a:r>
            <a:r>
              <a:rPr lang="en-US" sz="2000" dirty="0" err="1"/>
              <a:t>Jiaxiang</a:t>
            </a:r>
            <a:r>
              <a:rPr lang="en-US" sz="2000" dirty="0"/>
              <a:t>, Shandong.</a:t>
            </a:r>
            <a:endParaRPr lang="ru-RU" sz="2000"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411" y="587866"/>
            <a:ext cx="4005330" cy="3984133"/>
          </a:xfrm>
          <a:prstGeom prst="rect">
            <a:avLst/>
          </a:prstGeom>
        </p:spPr>
      </p:pic>
    </p:spTree>
    <p:extLst>
      <p:ext uri="{BB962C8B-B14F-4D97-AF65-F5344CB8AC3E}">
        <p14:creationId xmlns:p14="http://schemas.microsoft.com/office/powerpoint/2010/main" val="307821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6869" y="552502"/>
            <a:ext cx="6798728" cy="877053"/>
          </a:xfrm>
        </p:spPr>
        <p:txBody>
          <a:bodyPr/>
          <a:lstStyle/>
          <a:p>
            <a:pPr algn="ctr"/>
            <a:r>
              <a:rPr lang="en-US" b="1" dirty="0" smtClean="0"/>
              <a:t>Conclusions</a:t>
            </a:r>
            <a:endParaRPr lang="ru-RU" b="1" dirty="0"/>
          </a:p>
        </p:txBody>
      </p:sp>
      <p:sp>
        <p:nvSpPr>
          <p:cNvPr id="3" name="Текст 2"/>
          <p:cNvSpPr>
            <a:spLocks noGrp="1"/>
          </p:cNvSpPr>
          <p:nvPr>
            <p:ph type="body" idx="1"/>
          </p:nvPr>
        </p:nvSpPr>
        <p:spPr>
          <a:xfrm>
            <a:off x="1176868" y="1596980"/>
            <a:ext cx="6798730" cy="4546243"/>
          </a:xfrm>
        </p:spPr>
        <p:txBody>
          <a:bodyPr>
            <a:normAutofit fontScale="92500" lnSpcReduction="20000"/>
          </a:bodyPr>
          <a:lstStyle/>
          <a:p>
            <a:pPr marL="285750" indent="-285750" algn="just">
              <a:buFont typeface="Wingdings" pitchFamily="2" charset="2"/>
              <a:buChar char="ü"/>
            </a:pPr>
            <a:r>
              <a:rPr lang="en-US" dirty="0"/>
              <a:t>Xia dynasty </a:t>
            </a:r>
            <a:r>
              <a:rPr lang="en-US" dirty="0" smtClean="0"/>
              <a:t>is </a:t>
            </a:r>
            <a:r>
              <a:rPr lang="en-US" dirty="0"/>
              <a:t>the first dynasty of China. It was founded in 2100 BC and ended in 1600 BC. Historians have </a:t>
            </a:r>
            <a:r>
              <a:rPr lang="en-US" dirty="0" err="1"/>
              <a:t>have</a:t>
            </a:r>
            <a:r>
              <a:rPr lang="en-US" dirty="0"/>
              <a:t> concluded that most of the population of the Xia Dynasty lived in the western Henan </a:t>
            </a:r>
            <a:r>
              <a:rPr lang="en-US" dirty="0" err="1"/>
              <a:t>Provice</a:t>
            </a:r>
            <a:r>
              <a:rPr lang="en-US" dirty="0"/>
              <a:t> and the southern Shanxi Province.</a:t>
            </a:r>
            <a:endParaRPr lang="en-US" dirty="0" smtClean="0"/>
          </a:p>
          <a:p>
            <a:pPr marL="285750" indent="-285750" algn="just">
              <a:buFont typeface="Wingdings" pitchFamily="2" charset="2"/>
              <a:buChar char="ü"/>
            </a:pPr>
            <a:r>
              <a:rPr lang="en-US" dirty="0"/>
              <a:t>This dynasty transformed China from a primitive society to a class society</a:t>
            </a:r>
            <a:r>
              <a:rPr lang="en-US" dirty="0" smtClean="0"/>
              <a:t>.</a:t>
            </a:r>
          </a:p>
          <a:p>
            <a:pPr marL="285750" indent="-285750" algn="just">
              <a:buFont typeface="Wingdings" pitchFamily="2" charset="2"/>
              <a:buChar char="ü"/>
            </a:pPr>
            <a:r>
              <a:rPr lang="en-US" dirty="0"/>
              <a:t>Yu the Great set up the original Xia Dynasty under the system of abdication, which focused on the abilities of a ruler. His son, Qi, succeeded him and from that point forward, the throne was given to members of his families under a system of heredity, thereby rewarding the title of emperor based on family ties. After his death, Qi was succeeded by 15 of his offspring</a:t>
            </a:r>
            <a:r>
              <a:rPr lang="en-US" dirty="0" smtClean="0"/>
              <a:t>.</a:t>
            </a:r>
          </a:p>
          <a:p>
            <a:pPr marL="285750" indent="-285750" algn="just">
              <a:buFont typeface="Wingdings" pitchFamily="2" charset="2"/>
              <a:buChar char="ü"/>
            </a:pPr>
            <a:r>
              <a:rPr lang="en-US" dirty="0"/>
              <a:t>At the time the Xia reign was in place, people were mostly farmers and used tools made of bone or stone. Horse breeding, livestock, and the production of crops received much attention and these areas were greatly improved upon. Legend has it that winemaking was also attempted during this period. Although it was likely primitive in nature, vehicular transport did exist; however, not much is known about the types of carriages or rickshaws that were used.</a:t>
            </a:r>
          </a:p>
          <a:p>
            <a:pPr marL="285750" indent="-285750">
              <a:buFont typeface="Wingdings" pitchFamily="2" charset="2"/>
              <a:buChar char="ü"/>
            </a:pPr>
            <a:endParaRPr lang="en-US" dirty="0" smtClean="0"/>
          </a:p>
          <a:p>
            <a:pPr marL="285750" indent="-285750">
              <a:buFont typeface="Wingdings" pitchFamily="2" charset="2"/>
              <a:buChar char="ü"/>
            </a:pPr>
            <a:endParaRPr lang="ru-RU" dirty="0"/>
          </a:p>
        </p:txBody>
      </p:sp>
    </p:spTree>
    <p:extLst>
      <p:ext uri="{BB962C8B-B14F-4D97-AF65-F5344CB8AC3E}">
        <p14:creationId xmlns:p14="http://schemas.microsoft.com/office/powerpoint/2010/main" val="2338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0" y="6193971"/>
            <a:ext cx="9144000" cy="489856"/>
          </a:xfrm>
          <a:prstGeom prst="rect">
            <a:avLst/>
          </a:prstGeom>
          <a:solidFill>
            <a:schemeClr val="lt1">
              <a:alpha val="56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4" name="Прямоугольник 3"/>
          <p:cNvSpPr/>
          <p:nvPr/>
        </p:nvSpPr>
        <p:spPr>
          <a:xfrm>
            <a:off x="0" y="402772"/>
            <a:ext cx="9144000" cy="859973"/>
          </a:xfrm>
          <a:prstGeom prst="rect">
            <a:avLst/>
          </a:prstGeom>
          <a:blipFill dpi="0" rotWithShape="1">
            <a:blip r:embed="rId3">
              <a:alphaModFix amt="61000"/>
              <a:duotone>
                <a:schemeClr val="accent6">
                  <a:shade val="74000"/>
                  <a:satMod val="130000"/>
                  <a:lumMod val="90000"/>
                </a:schemeClr>
                <a:schemeClr val="accent6">
                  <a:tint val="94000"/>
                  <a:satMod val="120000"/>
                  <a:lumMod val="104000"/>
                </a:schemeClr>
              </a:duotone>
            </a:blip>
            <a:srcRect/>
            <a:tile tx="0" ty="0" sx="100000" sy="100000" flip="none" algn="tl"/>
          </a:blip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5" name="TextBox 4"/>
          <p:cNvSpPr txBox="1"/>
          <p:nvPr/>
        </p:nvSpPr>
        <p:spPr>
          <a:xfrm>
            <a:off x="685800" y="562617"/>
            <a:ext cx="6868886" cy="584775"/>
          </a:xfrm>
          <a:prstGeom prst="rect">
            <a:avLst/>
          </a:prstGeom>
          <a:noFill/>
        </p:spPr>
        <p:txBody>
          <a:bodyPr wrap="square" rtlCol="0">
            <a:spAutoFit/>
          </a:bodyPr>
          <a:lstStyle/>
          <a:p>
            <a:pPr algn="ctr"/>
            <a:r>
              <a:rPr lang="en-US" sz="3200" b="1" dirty="0"/>
              <a:t>Xia dynasty </a:t>
            </a:r>
            <a:r>
              <a:rPr lang="en-US" sz="3200" dirty="0" smtClean="0"/>
              <a:t>was real or a myth?</a:t>
            </a:r>
            <a:endParaRPr lang="ru-RU" sz="3200" dirty="0">
              <a:solidFill>
                <a:schemeClr val="tx1">
                  <a:lumMod val="85000"/>
                  <a:lumOff val="15000"/>
                </a:schemeClr>
              </a:solidFill>
            </a:endParaRPr>
          </a:p>
        </p:txBody>
      </p:sp>
      <p:sp>
        <p:nvSpPr>
          <p:cNvPr id="6" name="TextBox 5"/>
          <p:cNvSpPr txBox="1"/>
          <p:nvPr/>
        </p:nvSpPr>
        <p:spPr>
          <a:xfrm>
            <a:off x="570516" y="1794310"/>
            <a:ext cx="7929540" cy="1077218"/>
          </a:xfrm>
          <a:prstGeom prst="rect">
            <a:avLst/>
          </a:prstGeom>
          <a:noFill/>
        </p:spPr>
        <p:txBody>
          <a:bodyPr wrap="square" rtlCol="0">
            <a:spAutoFit/>
          </a:bodyPr>
          <a:lstStyle/>
          <a:p>
            <a:r>
              <a:rPr lang="en-US" sz="3200" b="1" dirty="0" smtClean="0"/>
              <a:t>      Xia </a:t>
            </a:r>
            <a:r>
              <a:rPr lang="en-US" sz="3200" b="1" dirty="0"/>
              <a:t>dynasty </a:t>
            </a:r>
            <a:r>
              <a:rPr lang="en-US" sz="3200" dirty="0"/>
              <a:t>is the first dynasty of China. It was founded in 2100 BC and ended in 1600 BC. </a:t>
            </a:r>
            <a:endParaRPr lang="en-US" sz="3200" dirty="0" smtClean="0"/>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8803" y="526501"/>
            <a:ext cx="648657" cy="612513"/>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516" y="3000777"/>
            <a:ext cx="6036345" cy="3294309"/>
          </a:xfrm>
          <a:prstGeom prst="rect">
            <a:avLst/>
          </a:prstGeom>
        </p:spPr>
      </p:pic>
    </p:spTree>
    <p:extLst>
      <p:ext uri="{BB962C8B-B14F-4D97-AF65-F5344CB8AC3E}">
        <p14:creationId xmlns:p14="http://schemas.microsoft.com/office/powerpoint/2010/main" val="118586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494727" y="1030312"/>
            <a:ext cx="4086180" cy="1867436"/>
          </a:xfrm>
        </p:spPr>
        <p:txBody>
          <a:bodyPr>
            <a:normAutofit fontScale="90000"/>
          </a:bodyPr>
          <a:lstStyle/>
          <a:p>
            <a:r>
              <a:rPr lang="en-US" sz="8000" dirty="0" err="1" smtClean="0"/>
              <a:t>Huan</a:t>
            </a:r>
            <a:r>
              <a:rPr lang="en-US" sz="8000" dirty="0"/>
              <a:t> Di</a:t>
            </a:r>
            <a:br>
              <a:rPr lang="en-US" sz="8000" dirty="0"/>
            </a:br>
            <a:r>
              <a:rPr lang="en-US" sz="5300" dirty="0" smtClean="0"/>
              <a:t>(2698 BC)</a:t>
            </a:r>
            <a:endParaRPr lang="ru-RU" sz="5300" dirty="0"/>
          </a:p>
        </p:txBody>
      </p:sp>
      <p:pic>
        <p:nvPicPr>
          <p:cNvPr id="10" name="Рисунок 9"/>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695527" y="578207"/>
            <a:ext cx="3747683" cy="3182423"/>
          </a:xfrm>
        </p:spPr>
      </p:pic>
      <p:sp>
        <p:nvSpPr>
          <p:cNvPr id="9" name="Текст 8"/>
          <p:cNvSpPr>
            <a:spLocks noGrp="1"/>
          </p:cNvSpPr>
          <p:nvPr>
            <p:ph type="body" sz="half" idx="2"/>
          </p:nvPr>
        </p:nvSpPr>
        <p:spPr>
          <a:xfrm>
            <a:off x="1176866" y="3155324"/>
            <a:ext cx="6798734" cy="2807594"/>
          </a:xfrm>
        </p:spPr>
        <p:txBody>
          <a:bodyPr>
            <a:noAutofit/>
          </a:bodyPr>
          <a:lstStyle/>
          <a:p>
            <a:r>
              <a:rPr lang="en-US" sz="3600" dirty="0" smtClean="0"/>
              <a:t>                                  Yao </a:t>
            </a:r>
            <a:endParaRPr lang="en-US" sz="3600" dirty="0"/>
          </a:p>
          <a:p>
            <a:r>
              <a:rPr lang="en-US" sz="3600" dirty="0" smtClean="0"/>
              <a:t>                                   Shun</a:t>
            </a:r>
          </a:p>
          <a:p>
            <a:r>
              <a:rPr lang="en-US" sz="4800" b="1" dirty="0"/>
              <a:t>Yu the </a:t>
            </a:r>
            <a:r>
              <a:rPr lang="en-US" sz="4800" b="1" dirty="0" smtClean="0"/>
              <a:t>Great </a:t>
            </a:r>
            <a:r>
              <a:rPr lang="ru-RU" sz="4800" dirty="0"/>
              <a:t>(2032 — 2025 </a:t>
            </a:r>
            <a:r>
              <a:rPr lang="en-US" sz="4800" dirty="0" smtClean="0"/>
              <a:t>BC)</a:t>
            </a:r>
            <a:endParaRPr lang="ru-RU" sz="4800" dirty="0"/>
          </a:p>
        </p:txBody>
      </p:sp>
    </p:spTree>
    <p:extLst>
      <p:ext uri="{BB962C8B-B14F-4D97-AF65-F5344CB8AC3E}">
        <p14:creationId xmlns:p14="http://schemas.microsoft.com/office/powerpoint/2010/main" val="25287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edge">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fade">
                                      <p:cBhvr>
                                        <p:cTn id="26" dur="1000"/>
                                        <p:tgtEl>
                                          <p:spTgt spid="9">
                                            <p:txEl>
                                              <p:pRg st="1" end="1"/>
                                            </p:txEl>
                                          </p:spTgt>
                                        </p:tgtEl>
                                      </p:cBhvr>
                                    </p:animEffect>
                                    <p:anim calcmode="lin" valueType="num">
                                      <p:cBhvr>
                                        <p:cTn id="27"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wipe(down)">
                                      <p:cBhvr>
                                        <p:cTn id="3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en-US" b="1" dirty="0">
                <a:latin typeface="Monotype Corsiva" pitchFamily="66" charset="0"/>
              </a:rPr>
              <a:t>Emperors of </a:t>
            </a:r>
            <a:r>
              <a:rPr lang="en-US" b="1" dirty="0" smtClean="0">
                <a:latin typeface="Monotype Corsiva" pitchFamily="66" charset="0"/>
              </a:rPr>
              <a:t>the </a:t>
            </a:r>
            <a:r>
              <a:rPr lang="en-US" b="1" dirty="0">
                <a:latin typeface="Monotype Corsiva" pitchFamily="66" charset="0"/>
              </a:rPr>
              <a:t>Xia dynasty</a:t>
            </a:r>
            <a:endParaRPr lang="ru-RU" b="1" dirty="0">
              <a:latin typeface="Monotype Corsiva" pitchFamily="66" charset="0"/>
            </a:endParaRPr>
          </a:p>
        </p:txBody>
      </p:sp>
      <p:sp>
        <p:nvSpPr>
          <p:cNvPr id="5" name="Объект 4"/>
          <p:cNvSpPr>
            <a:spLocks noGrp="1"/>
          </p:cNvSpPr>
          <p:nvPr>
            <p:ph idx="1"/>
          </p:nvPr>
        </p:nvSpPr>
        <p:spPr/>
        <p:txBody>
          <a:bodyPr/>
          <a:lstStyle/>
          <a:p>
            <a:pPr marL="0" indent="0">
              <a:buNone/>
            </a:pPr>
            <a:endParaRPr lang="ru-RU" dirty="0"/>
          </a:p>
        </p:txBody>
      </p:sp>
      <p:sp>
        <p:nvSpPr>
          <p:cNvPr id="2" name="Номер слайда 1"/>
          <p:cNvSpPr>
            <a:spLocks noGrp="1"/>
          </p:cNvSpPr>
          <p:nvPr>
            <p:ph type="sldNum" sz="quarter" idx="12"/>
          </p:nvPr>
        </p:nvSpPr>
        <p:spPr/>
        <p:txBody>
          <a:bodyPr/>
          <a:lstStyle/>
          <a:p>
            <a:fld id="{8CC97A22-6694-4910-97CD-6DE4C3C95D31}" type="slidenum">
              <a:rPr lang="ru-RU" smtClean="0"/>
              <a:t>4</a:t>
            </a:fld>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val="771434285"/>
              </p:ext>
            </p:extLst>
          </p:nvPr>
        </p:nvGraphicFramePr>
        <p:xfrm>
          <a:off x="1120461" y="2446986"/>
          <a:ext cx="6838682" cy="3728002"/>
        </p:xfrm>
        <a:graphic>
          <a:graphicData uri="http://schemas.openxmlformats.org/drawingml/2006/table">
            <a:tbl>
              <a:tblPr firstRow="1" firstCol="1" bandRow="1">
                <a:tableStyleId>{5C22544A-7EE6-4342-B048-85BDC9FD1C3A}</a:tableStyleId>
              </a:tblPr>
              <a:tblGrid>
                <a:gridCol w="584496"/>
                <a:gridCol w="1212634"/>
                <a:gridCol w="1212634"/>
                <a:gridCol w="1014463"/>
                <a:gridCol w="2814455"/>
              </a:tblGrid>
              <a:tr h="265896">
                <a:tc>
                  <a:txBody>
                    <a:bodyPr/>
                    <a:lstStyle/>
                    <a:p>
                      <a:pPr algn="ctr">
                        <a:lnSpc>
                          <a:spcPct val="115000"/>
                        </a:lnSpc>
                        <a:spcAft>
                          <a:spcPts val="0"/>
                        </a:spcAft>
                      </a:pPr>
                      <a:r>
                        <a:rPr lang="en-US" sz="900" dirty="0">
                          <a:effectLst/>
                        </a:rPr>
                        <a:t>Order</a:t>
                      </a:r>
                      <a:endParaRPr lang="ru-RU" sz="900" dirty="0">
                        <a:effectLst/>
                        <a:latin typeface="Calibri"/>
                        <a:ea typeface="SimSun"/>
                        <a:cs typeface="Times New Roman"/>
                      </a:endParaRPr>
                    </a:p>
                  </a:txBody>
                  <a:tcPr marL="55702" marR="55702" marT="0" marB="0"/>
                </a:tc>
                <a:tc>
                  <a:txBody>
                    <a:bodyPr/>
                    <a:lstStyle/>
                    <a:p>
                      <a:pPr algn="ctr">
                        <a:lnSpc>
                          <a:spcPct val="115000"/>
                        </a:lnSpc>
                        <a:spcAft>
                          <a:spcPts val="0"/>
                        </a:spcAft>
                      </a:pPr>
                      <a:r>
                        <a:rPr lang="ru-RU" sz="900">
                          <a:effectLst/>
                        </a:rPr>
                        <a:t>Chinese</a:t>
                      </a:r>
                      <a:r>
                        <a:rPr lang="en-US" sz="900">
                          <a:effectLst/>
                        </a:rPr>
                        <a:t> name</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ru-RU" sz="900">
                          <a:effectLst/>
                        </a:rPr>
                        <a:t>Pinyin</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ru-RU" sz="900">
                          <a:effectLst/>
                        </a:rPr>
                        <a:t>Reign</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ru-RU" sz="900">
                          <a:effectLst/>
                        </a:rPr>
                        <a:t>Notes</a:t>
                      </a:r>
                      <a:endParaRPr lang="ru-RU" sz="900">
                        <a:effectLst/>
                        <a:latin typeface="Calibri"/>
                        <a:ea typeface="SimSun"/>
                        <a:cs typeface="Times New Roman"/>
                      </a:endParaRPr>
                    </a:p>
                  </a:txBody>
                  <a:tcPr marL="55702" marR="55702" marT="0" marB="0"/>
                </a:tc>
              </a:tr>
              <a:tr h="313170">
                <a:tc>
                  <a:txBody>
                    <a:bodyPr/>
                    <a:lstStyle/>
                    <a:p>
                      <a:pPr algn="ctr">
                        <a:lnSpc>
                          <a:spcPct val="115000"/>
                        </a:lnSpc>
                        <a:spcAft>
                          <a:spcPts val="0"/>
                        </a:spcAft>
                      </a:pPr>
                      <a:r>
                        <a:rPr lang="en-US" sz="900">
                          <a:effectLst/>
                        </a:rPr>
                        <a:t>1</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zh-CN" sz="900">
                          <a:effectLst/>
                        </a:rPr>
                        <a:t>禹</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Y</a:t>
                      </a:r>
                      <a:r>
                        <a:rPr lang="zh-CN" sz="900">
                          <a:effectLst/>
                        </a:rPr>
                        <a:t>ǔ</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dirty="0">
                          <a:effectLst/>
                        </a:rPr>
                        <a:t>45</a:t>
                      </a:r>
                      <a:endParaRPr lang="ru-RU" sz="900" dirty="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Yu the Great. Stop the problem with floods.</a:t>
                      </a:r>
                      <a:endParaRPr lang="ru-RU" sz="900">
                        <a:effectLst/>
                        <a:latin typeface="Calibri"/>
                        <a:ea typeface="SimSun"/>
                        <a:cs typeface="Times New Roman"/>
                      </a:endParaRPr>
                    </a:p>
                  </a:txBody>
                  <a:tcPr marL="55702" marR="55702" marT="0" marB="0"/>
                </a:tc>
              </a:tr>
              <a:tr h="313170">
                <a:tc>
                  <a:txBody>
                    <a:bodyPr/>
                    <a:lstStyle/>
                    <a:p>
                      <a:pPr algn="ctr">
                        <a:lnSpc>
                          <a:spcPct val="115000"/>
                        </a:lnSpc>
                        <a:spcAft>
                          <a:spcPts val="0"/>
                        </a:spcAft>
                      </a:pPr>
                      <a:r>
                        <a:rPr lang="en-US" sz="900">
                          <a:effectLst/>
                        </a:rPr>
                        <a:t>2</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zh-CN" sz="900">
                          <a:effectLst/>
                        </a:rPr>
                        <a:t>啟</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Q</a:t>
                      </a:r>
                      <a:r>
                        <a:rPr lang="zh-CN" sz="900">
                          <a:effectLst/>
                        </a:rPr>
                        <a:t>ǐ</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dirty="0">
                          <a:effectLst/>
                        </a:rPr>
                        <a:t>10</a:t>
                      </a:r>
                      <a:endParaRPr lang="ru-RU" sz="900" dirty="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Yu’s son. Established the hereditary system.</a:t>
                      </a:r>
                      <a:endParaRPr lang="ru-RU" sz="900">
                        <a:effectLst/>
                        <a:latin typeface="Calibri"/>
                        <a:ea typeface="SimSun"/>
                        <a:cs typeface="Times New Roman"/>
                      </a:endParaRPr>
                    </a:p>
                  </a:txBody>
                  <a:tcPr marL="55702" marR="55702" marT="0" marB="0"/>
                </a:tc>
              </a:tr>
              <a:tr h="156585">
                <a:tc>
                  <a:txBody>
                    <a:bodyPr/>
                    <a:lstStyle/>
                    <a:p>
                      <a:pPr algn="ctr">
                        <a:lnSpc>
                          <a:spcPct val="115000"/>
                        </a:lnSpc>
                        <a:spcAft>
                          <a:spcPts val="0"/>
                        </a:spcAft>
                      </a:pPr>
                      <a:r>
                        <a:rPr lang="en-US" sz="900">
                          <a:effectLst/>
                        </a:rPr>
                        <a:t>3</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zh-CN" sz="900">
                          <a:effectLst/>
                        </a:rPr>
                        <a:t>太康</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Tai Kang</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29</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 </a:t>
                      </a:r>
                      <a:endParaRPr lang="ru-RU" sz="900">
                        <a:effectLst/>
                        <a:latin typeface="Calibri"/>
                        <a:ea typeface="SimSun"/>
                        <a:cs typeface="Times New Roman"/>
                      </a:endParaRPr>
                    </a:p>
                  </a:txBody>
                  <a:tcPr marL="55702" marR="55702" marT="0" marB="0"/>
                </a:tc>
              </a:tr>
              <a:tr h="156585">
                <a:tc>
                  <a:txBody>
                    <a:bodyPr/>
                    <a:lstStyle/>
                    <a:p>
                      <a:pPr algn="ctr">
                        <a:lnSpc>
                          <a:spcPct val="115000"/>
                        </a:lnSpc>
                        <a:spcAft>
                          <a:spcPts val="0"/>
                        </a:spcAft>
                      </a:pPr>
                      <a:r>
                        <a:rPr lang="en-US" sz="900">
                          <a:effectLst/>
                        </a:rPr>
                        <a:t>4</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zh-CN" sz="900">
                          <a:effectLst/>
                        </a:rPr>
                        <a:t>仲康</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Zh</a:t>
                      </a:r>
                      <a:r>
                        <a:rPr lang="zh-CN" sz="900">
                          <a:effectLst/>
                        </a:rPr>
                        <a:t>ò</a:t>
                      </a:r>
                      <a:r>
                        <a:rPr lang="en-US" sz="900">
                          <a:effectLst/>
                        </a:rPr>
                        <a:t>ng K</a:t>
                      </a:r>
                      <a:r>
                        <a:rPr lang="zh-CN" sz="900">
                          <a:effectLst/>
                        </a:rPr>
                        <a:t>ā</a:t>
                      </a:r>
                      <a:r>
                        <a:rPr lang="en-US" sz="900">
                          <a:effectLst/>
                        </a:rPr>
                        <a:t>ng</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13</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 </a:t>
                      </a:r>
                      <a:endParaRPr lang="ru-RU" sz="900">
                        <a:effectLst/>
                        <a:latin typeface="Calibri"/>
                        <a:ea typeface="SimSun"/>
                        <a:cs typeface="Times New Roman"/>
                      </a:endParaRPr>
                    </a:p>
                  </a:txBody>
                  <a:tcPr marL="55702" marR="55702" marT="0" marB="0"/>
                </a:tc>
              </a:tr>
              <a:tr h="156585">
                <a:tc>
                  <a:txBody>
                    <a:bodyPr/>
                    <a:lstStyle/>
                    <a:p>
                      <a:pPr algn="ctr">
                        <a:lnSpc>
                          <a:spcPct val="115000"/>
                        </a:lnSpc>
                        <a:spcAft>
                          <a:spcPts val="0"/>
                        </a:spcAft>
                      </a:pPr>
                      <a:r>
                        <a:rPr lang="en-US" sz="900">
                          <a:effectLst/>
                        </a:rPr>
                        <a:t>5</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zh-CN" sz="900">
                          <a:effectLst/>
                        </a:rPr>
                        <a:t>相</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Xi</a:t>
                      </a:r>
                      <a:r>
                        <a:rPr lang="zh-CN" sz="900">
                          <a:effectLst/>
                        </a:rPr>
                        <a:t>ā</a:t>
                      </a:r>
                      <a:r>
                        <a:rPr lang="en-US" sz="900">
                          <a:effectLst/>
                        </a:rPr>
                        <a:t>ng</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28</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 </a:t>
                      </a:r>
                      <a:endParaRPr lang="ru-RU" sz="900">
                        <a:effectLst/>
                        <a:latin typeface="Calibri"/>
                        <a:ea typeface="SimSun"/>
                        <a:cs typeface="Times New Roman"/>
                      </a:endParaRPr>
                    </a:p>
                  </a:txBody>
                  <a:tcPr marL="55702" marR="55702" marT="0" marB="0"/>
                </a:tc>
              </a:tr>
              <a:tr h="156585">
                <a:tc>
                  <a:txBody>
                    <a:bodyPr/>
                    <a:lstStyle/>
                    <a:p>
                      <a:pPr algn="ctr">
                        <a:lnSpc>
                          <a:spcPct val="115000"/>
                        </a:lnSpc>
                        <a:spcAft>
                          <a:spcPts val="0"/>
                        </a:spcAft>
                      </a:pPr>
                      <a:r>
                        <a:rPr lang="en-US" sz="900">
                          <a:effectLst/>
                        </a:rPr>
                        <a:t>6</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zh-CN" sz="900">
                          <a:effectLst/>
                        </a:rPr>
                        <a:t>少康</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dirty="0" err="1">
                          <a:effectLst/>
                        </a:rPr>
                        <a:t>Sh</a:t>
                      </a:r>
                      <a:r>
                        <a:rPr lang="zh-CN" sz="900" dirty="0">
                          <a:effectLst/>
                        </a:rPr>
                        <a:t>à</a:t>
                      </a:r>
                      <a:r>
                        <a:rPr lang="en-US" sz="900" dirty="0">
                          <a:effectLst/>
                        </a:rPr>
                        <a:t>o K</a:t>
                      </a:r>
                      <a:r>
                        <a:rPr lang="zh-CN" sz="900" dirty="0">
                          <a:effectLst/>
                        </a:rPr>
                        <a:t>ā</a:t>
                      </a:r>
                      <a:r>
                        <a:rPr lang="en-US" sz="900" dirty="0" err="1">
                          <a:effectLst/>
                        </a:rPr>
                        <a:t>ng</a:t>
                      </a:r>
                      <a:endParaRPr lang="ru-RU" sz="900" dirty="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21</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dirty="0" smtClean="0">
                          <a:effectLst/>
                        </a:rPr>
                        <a:t>Posthumous child of Xiang. Reportedly founded "ancestor worship," later the official religion of China.</a:t>
                      </a:r>
                      <a:r>
                        <a:rPr lang="en-US" sz="900" dirty="0">
                          <a:effectLst/>
                        </a:rPr>
                        <a:t> </a:t>
                      </a:r>
                      <a:endParaRPr lang="ru-RU" sz="900" dirty="0">
                        <a:effectLst/>
                        <a:latin typeface="Calibri"/>
                        <a:ea typeface="SimSun"/>
                        <a:cs typeface="Times New Roman"/>
                      </a:endParaRPr>
                    </a:p>
                  </a:txBody>
                  <a:tcPr marL="55702" marR="55702" marT="0" marB="0"/>
                </a:tc>
              </a:tr>
              <a:tr h="156585">
                <a:tc>
                  <a:txBody>
                    <a:bodyPr/>
                    <a:lstStyle/>
                    <a:p>
                      <a:pPr algn="ctr">
                        <a:lnSpc>
                          <a:spcPct val="115000"/>
                        </a:lnSpc>
                        <a:spcAft>
                          <a:spcPts val="0"/>
                        </a:spcAft>
                      </a:pPr>
                      <a:r>
                        <a:rPr lang="en-US" sz="900">
                          <a:effectLst/>
                        </a:rPr>
                        <a:t>7</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zh-CN" sz="900">
                          <a:effectLst/>
                        </a:rPr>
                        <a:t>杼</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Zh</a:t>
                      </a:r>
                      <a:r>
                        <a:rPr lang="zh-CN" sz="900">
                          <a:effectLst/>
                        </a:rPr>
                        <a:t>ù</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17</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 </a:t>
                      </a:r>
                      <a:endParaRPr lang="ru-RU" sz="900">
                        <a:effectLst/>
                        <a:latin typeface="Calibri"/>
                        <a:ea typeface="SimSun"/>
                        <a:cs typeface="Times New Roman"/>
                      </a:endParaRPr>
                    </a:p>
                  </a:txBody>
                  <a:tcPr marL="55702" marR="55702" marT="0" marB="0"/>
                </a:tc>
              </a:tr>
              <a:tr h="156585">
                <a:tc>
                  <a:txBody>
                    <a:bodyPr/>
                    <a:lstStyle/>
                    <a:p>
                      <a:pPr algn="ctr">
                        <a:lnSpc>
                          <a:spcPct val="115000"/>
                        </a:lnSpc>
                        <a:spcAft>
                          <a:spcPts val="0"/>
                        </a:spcAft>
                      </a:pPr>
                      <a:r>
                        <a:rPr lang="en-US" sz="900">
                          <a:effectLst/>
                        </a:rPr>
                        <a:t>8</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zh-CN" sz="900">
                          <a:effectLst/>
                        </a:rPr>
                        <a:t>槐</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Hu</a:t>
                      </a:r>
                      <a:r>
                        <a:rPr lang="zh-CN" sz="900">
                          <a:effectLst/>
                        </a:rPr>
                        <a:t>á</a:t>
                      </a:r>
                      <a:r>
                        <a:rPr lang="en-US" sz="900">
                          <a:effectLst/>
                        </a:rPr>
                        <a:t>i</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26</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 </a:t>
                      </a:r>
                      <a:endParaRPr lang="ru-RU" sz="900">
                        <a:effectLst/>
                        <a:latin typeface="Calibri"/>
                        <a:ea typeface="SimSun"/>
                        <a:cs typeface="Times New Roman"/>
                      </a:endParaRPr>
                    </a:p>
                  </a:txBody>
                  <a:tcPr marL="55702" marR="55702" marT="0" marB="0"/>
                </a:tc>
              </a:tr>
              <a:tr h="156585">
                <a:tc>
                  <a:txBody>
                    <a:bodyPr/>
                    <a:lstStyle/>
                    <a:p>
                      <a:pPr algn="ctr">
                        <a:lnSpc>
                          <a:spcPct val="115000"/>
                        </a:lnSpc>
                        <a:spcAft>
                          <a:spcPts val="0"/>
                        </a:spcAft>
                      </a:pPr>
                      <a:r>
                        <a:rPr lang="en-US" sz="900">
                          <a:effectLst/>
                        </a:rPr>
                        <a:t>9</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zh-CN" sz="900">
                          <a:effectLst/>
                        </a:rPr>
                        <a:t>芒</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M</a:t>
                      </a:r>
                      <a:r>
                        <a:rPr lang="zh-CN" sz="900">
                          <a:effectLst/>
                        </a:rPr>
                        <a:t>á</a:t>
                      </a:r>
                      <a:r>
                        <a:rPr lang="en-US" sz="900">
                          <a:effectLst/>
                        </a:rPr>
                        <a:t>ng</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18</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 </a:t>
                      </a:r>
                      <a:endParaRPr lang="ru-RU" sz="900">
                        <a:effectLst/>
                        <a:latin typeface="Calibri"/>
                        <a:ea typeface="SimSun"/>
                        <a:cs typeface="Times New Roman"/>
                      </a:endParaRPr>
                    </a:p>
                  </a:txBody>
                  <a:tcPr marL="55702" marR="55702" marT="0" marB="0"/>
                </a:tc>
              </a:tr>
              <a:tr h="156585">
                <a:tc>
                  <a:txBody>
                    <a:bodyPr/>
                    <a:lstStyle/>
                    <a:p>
                      <a:pPr algn="ctr">
                        <a:lnSpc>
                          <a:spcPct val="115000"/>
                        </a:lnSpc>
                        <a:spcAft>
                          <a:spcPts val="0"/>
                        </a:spcAft>
                      </a:pPr>
                      <a:r>
                        <a:rPr lang="en-US" sz="900">
                          <a:effectLst/>
                        </a:rPr>
                        <a:t>10</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zh-CN" sz="900">
                          <a:effectLst/>
                        </a:rPr>
                        <a:t>泄</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Xi</a:t>
                      </a:r>
                      <a:r>
                        <a:rPr lang="zh-CN" sz="900">
                          <a:effectLst/>
                        </a:rPr>
                        <a:t>è</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16</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ru-RU" sz="900">
                          <a:effectLst/>
                        </a:rPr>
                        <a:t>Son of Mang</a:t>
                      </a:r>
                      <a:endParaRPr lang="ru-RU" sz="900">
                        <a:effectLst/>
                        <a:latin typeface="Calibri"/>
                        <a:ea typeface="SimSun"/>
                        <a:cs typeface="Times New Roman"/>
                      </a:endParaRPr>
                    </a:p>
                  </a:txBody>
                  <a:tcPr marL="55702" marR="55702" marT="0" marB="0"/>
                </a:tc>
              </a:tr>
              <a:tr h="156585">
                <a:tc>
                  <a:txBody>
                    <a:bodyPr/>
                    <a:lstStyle/>
                    <a:p>
                      <a:pPr algn="ctr">
                        <a:lnSpc>
                          <a:spcPct val="115000"/>
                        </a:lnSpc>
                        <a:spcAft>
                          <a:spcPts val="0"/>
                        </a:spcAft>
                      </a:pPr>
                      <a:r>
                        <a:rPr lang="en-US" sz="900">
                          <a:effectLst/>
                        </a:rPr>
                        <a:t>11</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zh-CN" sz="900">
                          <a:effectLst/>
                        </a:rPr>
                        <a:t>不降</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B</a:t>
                      </a:r>
                      <a:r>
                        <a:rPr lang="zh-CN" sz="900">
                          <a:effectLst/>
                        </a:rPr>
                        <a:t>ù</a:t>
                      </a:r>
                      <a:r>
                        <a:rPr lang="en-US" sz="900">
                          <a:effectLst/>
                        </a:rPr>
                        <a:t> Ji</a:t>
                      </a:r>
                      <a:r>
                        <a:rPr lang="zh-CN" sz="900">
                          <a:effectLst/>
                        </a:rPr>
                        <a:t>à</a:t>
                      </a:r>
                      <a:r>
                        <a:rPr lang="en-US" sz="900">
                          <a:effectLst/>
                        </a:rPr>
                        <a:t>ng</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59</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ru-RU" sz="900">
                          <a:effectLst/>
                        </a:rPr>
                        <a:t> </a:t>
                      </a:r>
                      <a:endParaRPr lang="ru-RU" sz="900">
                        <a:effectLst/>
                        <a:latin typeface="Calibri"/>
                        <a:ea typeface="SimSun"/>
                        <a:cs typeface="Times New Roman"/>
                      </a:endParaRPr>
                    </a:p>
                  </a:txBody>
                  <a:tcPr marL="55702" marR="55702" marT="0" marB="0"/>
                </a:tc>
              </a:tr>
              <a:tr h="156585">
                <a:tc>
                  <a:txBody>
                    <a:bodyPr/>
                    <a:lstStyle/>
                    <a:p>
                      <a:pPr algn="ctr">
                        <a:lnSpc>
                          <a:spcPct val="115000"/>
                        </a:lnSpc>
                        <a:spcAft>
                          <a:spcPts val="0"/>
                        </a:spcAft>
                      </a:pPr>
                      <a:r>
                        <a:rPr lang="en-US" sz="900">
                          <a:effectLst/>
                        </a:rPr>
                        <a:t>12</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zh-CN" sz="900">
                          <a:effectLst/>
                        </a:rPr>
                        <a:t>扃</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Ji</a:t>
                      </a:r>
                      <a:r>
                        <a:rPr lang="zh-CN" sz="900">
                          <a:effectLst/>
                        </a:rPr>
                        <a:t>ō</a:t>
                      </a:r>
                      <a:r>
                        <a:rPr lang="en-US" sz="900">
                          <a:effectLst/>
                        </a:rPr>
                        <a:t>ng</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21</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ru-RU" sz="900">
                          <a:effectLst/>
                        </a:rPr>
                        <a:t> </a:t>
                      </a:r>
                      <a:endParaRPr lang="ru-RU" sz="900">
                        <a:effectLst/>
                        <a:latin typeface="Calibri"/>
                        <a:ea typeface="SimSun"/>
                        <a:cs typeface="Times New Roman"/>
                      </a:endParaRPr>
                    </a:p>
                  </a:txBody>
                  <a:tcPr marL="55702" marR="55702" marT="0" marB="0"/>
                </a:tc>
              </a:tr>
              <a:tr h="156585">
                <a:tc>
                  <a:txBody>
                    <a:bodyPr/>
                    <a:lstStyle/>
                    <a:p>
                      <a:pPr algn="ctr">
                        <a:lnSpc>
                          <a:spcPct val="115000"/>
                        </a:lnSpc>
                        <a:spcAft>
                          <a:spcPts val="0"/>
                        </a:spcAft>
                      </a:pPr>
                      <a:r>
                        <a:rPr lang="en-US" sz="900">
                          <a:effectLst/>
                        </a:rPr>
                        <a:t>13</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zh-CN" sz="900">
                          <a:effectLst/>
                        </a:rPr>
                        <a:t>廑</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J</a:t>
                      </a:r>
                      <a:r>
                        <a:rPr lang="zh-CN" sz="900">
                          <a:effectLst/>
                        </a:rPr>
                        <a:t>ǐ</a:t>
                      </a:r>
                      <a:r>
                        <a:rPr lang="en-US" sz="900">
                          <a:effectLst/>
                        </a:rPr>
                        <a:t>n</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21</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ru-RU" sz="900">
                          <a:effectLst/>
                        </a:rPr>
                        <a:t> </a:t>
                      </a:r>
                      <a:endParaRPr lang="ru-RU" sz="900">
                        <a:effectLst/>
                        <a:latin typeface="Calibri"/>
                        <a:ea typeface="SimSun"/>
                        <a:cs typeface="Times New Roman"/>
                      </a:endParaRPr>
                    </a:p>
                  </a:txBody>
                  <a:tcPr marL="55702" marR="55702" marT="0" marB="0"/>
                </a:tc>
              </a:tr>
              <a:tr h="156585">
                <a:tc>
                  <a:txBody>
                    <a:bodyPr/>
                    <a:lstStyle/>
                    <a:p>
                      <a:pPr algn="ctr">
                        <a:lnSpc>
                          <a:spcPct val="115000"/>
                        </a:lnSpc>
                        <a:spcAft>
                          <a:spcPts val="0"/>
                        </a:spcAft>
                      </a:pPr>
                      <a:r>
                        <a:rPr lang="en-US" sz="900">
                          <a:effectLst/>
                        </a:rPr>
                        <a:t>14</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zh-CN" sz="900">
                          <a:effectLst/>
                        </a:rPr>
                        <a:t>孔甲</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K</a:t>
                      </a:r>
                      <a:r>
                        <a:rPr lang="zh-CN" sz="900">
                          <a:effectLst/>
                        </a:rPr>
                        <a:t>ǒ</a:t>
                      </a:r>
                      <a:r>
                        <a:rPr lang="en-US" sz="900">
                          <a:effectLst/>
                        </a:rPr>
                        <a:t>ng Ji</a:t>
                      </a:r>
                      <a:r>
                        <a:rPr lang="zh-CN" sz="900">
                          <a:effectLst/>
                        </a:rPr>
                        <a:t>ǎ</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31</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ru-RU" sz="900">
                          <a:effectLst/>
                        </a:rPr>
                        <a:t> </a:t>
                      </a:r>
                      <a:endParaRPr lang="ru-RU" sz="900">
                        <a:effectLst/>
                        <a:latin typeface="Calibri"/>
                        <a:ea typeface="SimSun"/>
                        <a:cs typeface="Times New Roman"/>
                      </a:endParaRPr>
                    </a:p>
                  </a:txBody>
                  <a:tcPr marL="55702" marR="55702" marT="0" marB="0"/>
                </a:tc>
              </a:tr>
              <a:tr h="156585">
                <a:tc>
                  <a:txBody>
                    <a:bodyPr/>
                    <a:lstStyle/>
                    <a:p>
                      <a:pPr algn="ctr">
                        <a:lnSpc>
                          <a:spcPct val="115000"/>
                        </a:lnSpc>
                        <a:spcAft>
                          <a:spcPts val="0"/>
                        </a:spcAft>
                      </a:pPr>
                      <a:r>
                        <a:rPr lang="en-US" sz="900">
                          <a:effectLst/>
                        </a:rPr>
                        <a:t>15</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zh-CN" sz="900">
                          <a:effectLst/>
                        </a:rPr>
                        <a:t>皋</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G</a:t>
                      </a:r>
                      <a:r>
                        <a:rPr lang="zh-CN" sz="900">
                          <a:effectLst/>
                        </a:rPr>
                        <a:t>ā</a:t>
                      </a:r>
                      <a:r>
                        <a:rPr lang="en-US" sz="900">
                          <a:effectLst/>
                        </a:rPr>
                        <a:t>o</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11</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ru-RU" sz="900">
                          <a:effectLst/>
                        </a:rPr>
                        <a:t> </a:t>
                      </a:r>
                      <a:endParaRPr lang="ru-RU" sz="900">
                        <a:effectLst/>
                        <a:latin typeface="Calibri"/>
                        <a:ea typeface="SimSun"/>
                        <a:cs typeface="Times New Roman"/>
                      </a:endParaRPr>
                    </a:p>
                  </a:txBody>
                  <a:tcPr marL="55702" marR="55702" marT="0" marB="0"/>
                </a:tc>
              </a:tr>
              <a:tr h="156585">
                <a:tc>
                  <a:txBody>
                    <a:bodyPr/>
                    <a:lstStyle/>
                    <a:p>
                      <a:pPr algn="ctr">
                        <a:lnSpc>
                          <a:spcPct val="115000"/>
                        </a:lnSpc>
                        <a:spcAft>
                          <a:spcPts val="0"/>
                        </a:spcAft>
                      </a:pPr>
                      <a:r>
                        <a:rPr lang="en-US" sz="900">
                          <a:effectLst/>
                        </a:rPr>
                        <a:t>16</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zh-CN" sz="900">
                          <a:effectLst/>
                        </a:rPr>
                        <a:t>發</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ru-RU" sz="900">
                          <a:effectLst/>
                        </a:rPr>
                        <a:t>F</a:t>
                      </a:r>
                      <a:r>
                        <a:rPr lang="zh-CN" sz="900">
                          <a:effectLst/>
                        </a:rPr>
                        <a:t>ā</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a:effectLst/>
                        </a:rPr>
                        <a:t>11</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ru-RU" sz="900">
                          <a:effectLst/>
                        </a:rPr>
                        <a:t> </a:t>
                      </a:r>
                      <a:endParaRPr lang="ru-RU" sz="900">
                        <a:effectLst/>
                        <a:latin typeface="Calibri"/>
                        <a:ea typeface="SimSun"/>
                        <a:cs typeface="Times New Roman"/>
                      </a:endParaRPr>
                    </a:p>
                  </a:txBody>
                  <a:tcPr marL="55702" marR="55702" marT="0" marB="0"/>
                </a:tc>
              </a:tr>
              <a:tr h="469756">
                <a:tc>
                  <a:txBody>
                    <a:bodyPr/>
                    <a:lstStyle/>
                    <a:p>
                      <a:pPr algn="ctr">
                        <a:lnSpc>
                          <a:spcPct val="115000"/>
                        </a:lnSpc>
                        <a:spcAft>
                          <a:spcPts val="0"/>
                        </a:spcAft>
                      </a:pPr>
                      <a:r>
                        <a:rPr lang="en-US" sz="900">
                          <a:effectLst/>
                        </a:rPr>
                        <a:t>17</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zh-CN" sz="900">
                          <a:effectLst/>
                        </a:rPr>
                        <a:t>桀</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ru-RU" sz="900">
                          <a:effectLst/>
                        </a:rPr>
                        <a:t>Ji</a:t>
                      </a:r>
                      <a:r>
                        <a:rPr lang="zh-CN" sz="900">
                          <a:effectLst/>
                        </a:rPr>
                        <a:t>é</a:t>
                      </a:r>
                      <a:endParaRPr lang="ru-RU" sz="90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dirty="0">
                          <a:effectLst/>
                        </a:rPr>
                        <a:t>52</a:t>
                      </a:r>
                      <a:endParaRPr lang="ru-RU" sz="900" dirty="0">
                        <a:effectLst/>
                        <a:latin typeface="Calibri"/>
                        <a:ea typeface="SimSun"/>
                        <a:cs typeface="Times New Roman"/>
                      </a:endParaRPr>
                    </a:p>
                  </a:txBody>
                  <a:tcPr marL="55702" marR="55702" marT="0" marB="0"/>
                </a:tc>
                <a:tc>
                  <a:txBody>
                    <a:bodyPr/>
                    <a:lstStyle/>
                    <a:p>
                      <a:pPr algn="ctr">
                        <a:lnSpc>
                          <a:spcPct val="115000"/>
                        </a:lnSpc>
                        <a:spcAft>
                          <a:spcPts val="0"/>
                        </a:spcAft>
                      </a:pPr>
                      <a:r>
                        <a:rPr lang="en-US" sz="900" dirty="0">
                          <a:effectLst/>
                        </a:rPr>
                        <a:t>Also Lu </a:t>
                      </a:r>
                      <a:r>
                        <a:rPr lang="en-US" sz="900" dirty="0" err="1">
                          <a:effectLst/>
                        </a:rPr>
                        <a:t>Gui</a:t>
                      </a:r>
                      <a:r>
                        <a:rPr lang="en-US" sz="900" dirty="0">
                          <a:effectLst/>
                        </a:rPr>
                        <a:t> (</a:t>
                      </a:r>
                      <a:r>
                        <a:rPr lang="zh-CN" sz="900" dirty="0">
                          <a:effectLst/>
                        </a:rPr>
                        <a:t>履癸</a:t>
                      </a:r>
                      <a:r>
                        <a:rPr lang="en-US" sz="900" dirty="0">
                          <a:effectLst/>
                        </a:rPr>
                        <a:t>, L</a:t>
                      </a:r>
                      <a:r>
                        <a:rPr lang="zh-CN" sz="900" dirty="0">
                          <a:effectLst/>
                        </a:rPr>
                        <a:t>ǚ</a:t>
                      </a:r>
                      <a:r>
                        <a:rPr lang="en-US" sz="900" dirty="0">
                          <a:effectLst/>
                        </a:rPr>
                        <a:t> </a:t>
                      </a:r>
                      <a:r>
                        <a:rPr lang="en-US" sz="900" dirty="0" err="1">
                          <a:effectLst/>
                        </a:rPr>
                        <a:t>Gu</a:t>
                      </a:r>
                      <a:r>
                        <a:rPr lang="zh-CN" sz="900" dirty="0">
                          <a:effectLst/>
                        </a:rPr>
                        <a:t>ǐ</a:t>
                      </a:r>
                      <a:r>
                        <a:rPr lang="en-US" sz="900" dirty="0">
                          <a:effectLst/>
                        </a:rPr>
                        <a:t>). His tyrannical rule brought about the end of the dynasty.</a:t>
                      </a:r>
                      <a:endParaRPr lang="ru-RU" sz="900" dirty="0">
                        <a:effectLst/>
                        <a:latin typeface="Calibri"/>
                        <a:ea typeface="SimSun"/>
                        <a:cs typeface="Times New Roman"/>
                      </a:endParaRPr>
                    </a:p>
                  </a:txBody>
                  <a:tcPr marL="55702" marR="55702" marT="0" marB="0"/>
                </a:tc>
              </a:tr>
            </a:tbl>
          </a:graphicData>
        </a:graphic>
      </p:graphicFrame>
    </p:spTree>
    <p:extLst>
      <p:ext uri="{BB962C8B-B14F-4D97-AF65-F5344CB8AC3E}">
        <p14:creationId xmlns:p14="http://schemas.microsoft.com/office/powerpoint/2010/main" val="312797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1264" y="526745"/>
            <a:ext cx="6798728" cy="1468800"/>
          </a:xfrm>
        </p:spPr>
        <p:txBody>
          <a:bodyPr>
            <a:noAutofit/>
          </a:bodyPr>
          <a:lstStyle/>
          <a:p>
            <a:pPr algn="ctr"/>
            <a:r>
              <a:rPr lang="en-US" sz="4800" b="1" dirty="0" smtClean="0">
                <a:latin typeface="LilyUPC" pitchFamily="34" charset="-34"/>
                <a:cs typeface="LilyUPC" pitchFamily="34" charset="-34"/>
              </a:rPr>
              <a:t>Why Yu became an emperor?</a:t>
            </a:r>
            <a:endParaRPr lang="ru-RU" sz="4800" b="1" dirty="0">
              <a:cs typeface="LilyUPC" pitchFamily="34" charset="-34"/>
            </a:endParaRPr>
          </a:p>
        </p:txBody>
      </p:sp>
      <p:sp>
        <p:nvSpPr>
          <p:cNvPr id="3" name="Текст 2"/>
          <p:cNvSpPr>
            <a:spLocks noGrp="1"/>
          </p:cNvSpPr>
          <p:nvPr>
            <p:ph type="body" idx="1"/>
          </p:nvPr>
        </p:nvSpPr>
        <p:spPr>
          <a:xfrm>
            <a:off x="682580" y="2047740"/>
            <a:ext cx="7753082" cy="4237149"/>
          </a:xfrm>
        </p:spPr>
        <p:txBody>
          <a:bodyPr>
            <a:normAutofit/>
          </a:bodyPr>
          <a:lstStyle/>
          <a:p>
            <a:pPr marL="285750" indent="-285750">
              <a:buFont typeface="Wingdings" pitchFamily="2" charset="2"/>
              <a:buChar char="v"/>
            </a:pPr>
            <a:r>
              <a:rPr lang="en-US" sz="3200" dirty="0" smtClean="0"/>
              <a:t> Stop floods;</a:t>
            </a:r>
          </a:p>
          <a:p>
            <a:pPr marL="285750" indent="-285750">
              <a:buFont typeface="Wingdings" pitchFamily="2" charset="2"/>
              <a:buChar char="v"/>
            </a:pPr>
            <a:r>
              <a:rPr lang="en-US" sz="3200" dirty="0" smtClean="0"/>
              <a:t> Measured 9 rivers and 9 chains of mountains;</a:t>
            </a:r>
          </a:p>
          <a:p>
            <a:pPr marL="285750" indent="-285750">
              <a:buFont typeface="Wingdings" pitchFamily="2" charset="2"/>
              <a:buChar char="v"/>
            </a:pPr>
            <a:r>
              <a:rPr lang="en-US" sz="3200" dirty="0" smtClean="0"/>
              <a:t> Divided the country into 9 provinces;</a:t>
            </a:r>
          </a:p>
          <a:p>
            <a:pPr marL="285750" indent="-285750">
              <a:buFont typeface="Wingdings" pitchFamily="2" charset="2"/>
              <a:buChar char="v"/>
            </a:pPr>
            <a:r>
              <a:rPr lang="en-US" sz="3200" dirty="0" smtClean="0"/>
              <a:t> Each province had its own tribute. They pay a tribute according to output.</a:t>
            </a:r>
          </a:p>
        </p:txBody>
      </p:sp>
      <p:sp>
        <p:nvSpPr>
          <p:cNvPr id="4" name="Номер слайда 3"/>
          <p:cNvSpPr>
            <a:spLocks noGrp="1"/>
          </p:cNvSpPr>
          <p:nvPr>
            <p:ph type="sldNum" sz="quarter" idx="12"/>
          </p:nvPr>
        </p:nvSpPr>
        <p:spPr/>
        <p:txBody>
          <a:bodyPr/>
          <a:lstStyle/>
          <a:p>
            <a:fld id="{8CC97A22-6694-4910-97CD-6DE4C3C95D31}" type="slidenum">
              <a:rPr lang="ru-RU" smtClean="0"/>
              <a:t>5</a:t>
            </a:fld>
            <a:endParaRPr lang="ru-RU"/>
          </a:p>
        </p:txBody>
      </p:sp>
    </p:spTree>
    <p:extLst>
      <p:ext uri="{BB962C8B-B14F-4D97-AF65-F5344CB8AC3E}">
        <p14:creationId xmlns:p14="http://schemas.microsoft.com/office/powerpoint/2010/main" val="184677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0947" y="540912"/>
            <a:ext cx="2815644" cy="5769735"/>
          </a:xfrm>
          <a:prstGeom prst="rect">
            <a:avLst/>
          </a:prstGeom>
        </p:spPr>
      </p:pic>
      <p:sp>
        <p:nvSpPr>
          <p:cNvPr id="6" name="Заголовок 5"/>
          <p:cNvSpPr>
            <a:spLocks noGrp="1"/>
          </p:cNvSpPr>
          <p:nvPr>
            <p:ph type="title"/>
          </p:nvPr>
        </p:nvSpPr>
        <p:spPr>
          <a:xfrm>
            <a:off x="713229" y="540912"/>
            <a:ext cx="4927718" cy="1545465"/>
          </a:xfrm>
        </p:spPr>
        <p:txBody>
          <a:bodyPr>
            <a:normAutofit/>
          </a:bodyPr>
          <a:lstStyle/>
          <a:p>
            <a:r>
              <a:rPr lang="en-US" sz="3600" b="1" dirty="0" smtClean="0"/>
              <a:t>   Yu </a:t>
            </a:r>
            <a:r>
              <a:rPr lang="en-US" sz="3600" b="1" dirty="0"/>
              <a:t>the Great's attempt to stop the floods</a:t>
            </a:r>
            <a:endParaRPr lang="ru-RU" sz="3600" b="1" dirty="0"/>
          </a:p>
        </p:txBody>
      </p:sp>
      <p:sp>
        <p:nvSpPr>
          <p:cNvPr id="7" name="Текст 6"/>
          <p:cNvSpPr>
            <a:spLocks noGrp="1"/>
          </p:cNvSpPr>
          <p:nvPr>
            <p:ph type="body" idx="1"/>
          </p:nvPr>
        </p:nvSpPr>
        <p:spPr>
          <a:xfrm>
            <a:off x="700350" y="2317515"/>
            <a:ext cx="4940597" cy="3993131"/>
          </a:xfrm>
        </p:spPr>
        <p:txBody>
          <a:bodyPr/>
          <a:lstStyle/>
          <a:p>
            <a:pPr algn="just"/>
            <a:r>
              <a:rPr lang="en-US" dirty="0" smtClean="0"/>
              <a:t>     Yu </a:t>
            </a:r>
            <a:r>
              <a:rPr lang="en-US" dirty="0"/>
              <a:t>was highly trusted by Shun, so Shun appointed him to finish his father’s work, which was to stop the flooding. Yu’s method was different from his father’s: he organized people from different tribes and ordered them to help him build canals in all the major rivers that were flooding and lead the water out to the sea. Yu was dedicated to his work. People praised his perseverance and were inspired, so much so that other tribes joined in the work. Legend says that in the 13 years it took him to successfully complete the work to stop the </a:t>
            </a:r>
            <a:r>
              <a:rPr lang="en-US" dirty="0" smtClean="0"/>
              <a:t>floods</a:t>
            </a:r>
            <a:r>
              <a:rPr lang="en-US" dirty="0"/>
              <a:t>, he never went back to his home village to stop and rest, even though he passed by his house three times. </a:t>
            </a:r>
            <a:endParaRPr lang="ru-RU" dirty="0"/>
          </a:p>
        </p:txBody>
      </p:sp>
    </p:spTree>
    <p:extLst>
      <p:ext uri="{BB962C8B-B14F-4D97-AF65-F5344CB8AC3E}">
        <p14:creationId xmlns:p14="http://schemas.microsoft.com/office/powerpoint/2010/main" val="178283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000"/>
                                        <p:tgtEl>
                                          <p:spTgt spid="7">
                                            <p:txEl>
                                              <p:pRg st="0" end="0"/>
                                            </p:txEl>
                                          </p:spTgt>
                                        </p:tgtEl>
                                      </p:cBhvr>
                                    </p:animEffect>
                                    <p:anim calcmode="lin" valueType="num">
                                      <p:cBhvr>
                                        <p:cTn id="2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6869" y="539623"/>
            <a:ext cx="6798728" cy="1468800"/>
          </a:xfrm>
        </p:spPr>
        <p:txBody>
          <a:bodyPr>
            <a:normAutofit/>
          </a:bodyPr>
          <a:lstStyle/>
          <a:p>
            <a:r>
              <a:rPr lang="en-US" sz="5400" b="1" dirty="0" smtClean="0"/>
              <a:t>Qi, </a:t>
            </a:r>
            <a:r>
              <a:rPr lang="en-US" sz="5400" b="1" dirty="0" err="1" smtClean="0"/>
              <a:t>Gao</a:t>
            </a:r>
            <a:r>
              <a:rPr lang="en-US" sz="5400" b="1" dirty="0" smtClean="0"/>
              <a:t> Yao or Bo Yi?</a:t>
            </a:r>
            <a:endParaRPr lang="ru-RU" sz="5400" b="1"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158" y="2105050"/>
            <a:ext cx="2905459" cy="3987302"/>
          </a:xfrm>
          <a:prstGeom prst="rect">
            <a:avLst/>
          </a:prstGeom>
        </p:spPr>
      </p:pic>
    </p:spTree>
    <p:extLst>
      <p:ext uri="{BB962C8B-B14F-4D97-AF65-F5344CB8AC3E}">
        <p14:creationId xmlns:p14="http://schemas.microsoft.com/office/powerpoint/2010/main" val="15486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43210" y="565380"/>
            <a:ext cx="4146997" cy="3478585"/>
          </a:xfrm>
        </p:spPr>
        <p:txBody>
          <a:bodyPr>
            <a:noAutofit/>
          </a:bodyPr>
          <a:lstStyle/>
          <a:p>
            <a:pPr algn="ctr"/>
            <a:r>
              <a:rPr lang="en-US" altLang="zh-CN" sz="6000" b="1" dirty="0" smtClean="0"/>
              <a:t>A</a:t>
            </a:r>
            <a:r>
              <a:rPr lang="en-US" sz="6000" b="1" dirty="0" smtClean="0"/>
              <a:t>ncestor veneration is a religion</a:t>
            </a:r>
            <a:r>
              <a:rPr lang="zh-CN" altLang="en-US" sz="6600" b="1" dirty="0" smtClean="0"/>
              <a:t>？</a:t>
            </a:r>
            <a:endParaRPr lang="ru-RU" sz="6600" b="1" dirty="0"/>
          </a:p>
        </p:txBody>
      </p:sp>
      <p:sp>
        <p:nvSpPr>
          <p:cNvPr id="3" name="Текст 2"/>
          <p:cNvSpPr>
            <a:spLocks noGrp="1"/>
          </p:cNvSpPr>
          <p:nvPr>
            <p:ph type="body" idx="1"/>
          </p:nvPr>
        </p:nvSpPr>
        <p:spPr>
          <a:xfrm>
            <a:off x="4945486" y="4224270"/>
            <a:ext cx="3030111" cy="2894581"/>
          </a:xfrm>
        </p:spPr>
        <p:txBody>
          <a:bodyPr>
            <a:normAutofit/>
          </a:bodyPr>
          <a:lstStyle/>
          <a:p>
            <a:pPr algn="ctr"/>
            <a:r>
              <a:rPr lang="en-US" sz="2400" dirty="0" smtClean="0"/>
              <a:t>He gave acres to feudatory tribes in hereditary tenancy!</a:t>
            </a:r>
            <a:endParaRPr lang="ru-RU" sz="24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215" y="584200"/>
            <a:ext cx="3543300" cy="5689600"/>
          </a:xfrm>
          <a:prstGeom prst="rect">
            <a:avLst/>
          </a:prstGeom>
        </p:spPr>
      </p:pic>
    </p:spTree>
    <p:extLst>
      <p:ext uri="{BB962C8B-B14F-4D97-AF65-F5344CB8AC3E}">
        <p14:creationId xmlns:p14="http://schemas.microsoft.com/office/powerpoint/2010/main" val="178908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1400" dirty="0" smtClean="0"/>
              <a:t/>
            </a:r>
            <a:br>
              <a:rPr lang="en-US" sz="1400" dirty="0" smtClean="0"/>
            </a:br>
            <a:r>
              <a:rPr lang="en-US" sz="1400" dirty="0"/>
              <a:t/>
            </a:r>
            <a:br>
              <a:rPr lang="en-US" sz="1400" dirty="0"/>
            </a:br>
            <a:r>
              <a:rPr lang="en-US" sz="1400" dirty="0" smtClean="0"/>
              <a:t/>
            </a:r>
            <a:br>
              <a:rPr lang="en-US" sz="1400" dirty="0" smtClean="0"/>
            </a:br>
            <a:r>
              <a:rPr lang="en-US" sz="1400" dirty="0"/>
              <a:t/>
            </a:r>
            <a:br>
              <a:rPr lang="en-US" sz="1400" dirty="0"/>
            </a:br>
            <a:r>
              <a:rPr lang="en-US" sz="1400" dirty="0" smtClean="0"/>
              <a:t/>
            </a:r>
            <a:br>
              <a:rPr lang="en-US" sz="1400" dirty="0" smtClean="0"/>
            </a:br>
            <a:r>
              <a:rPr lang="en-US" sz="1400" dirty="0"/>
              <a:t/>
            </a:r>
            <a:br>
              <a:rPr lang="en-US" sz="1400" dirty="0"/>
            </a:br>
            <a:r>
              <a:rPr lang="en-US" sz="1400" dirty="0" smtClean="0"/>
              <a:t/>
            </a:r>
            <a:br>
              <a:rPr lang="en-US" sz="1400" dirty="0" smtClean="0"/>
            </a:br>
            <a:r>
              <a:rPr lang="en-US" sz="1400" dirty="0"/>
              <a:t/>
            </a:r>
            <a:br>
              <a:rPr lang="en-US" sz="1400" dirty="0"/>
            </a:br>
            <a:r>
              <a:rPr lang="en-US" sz="2200" b="1" dirty="0"/>
              <a:t>The beginning of an end</a:t>
            </a:r>
            <a:r>
              <a:rPr lang="en-US" sz="2200" b="1" dirty="0" smtClean="0"/>
              <a:t>!</a:t>
            </a:r>
            <a:r>
              <a:rPr lang="en-US" sz="1400" dirty="0" smtClean="0"/>
              <a:t/>
            </a:r>
            <a:br>
              <a:rPr lang="en-US" sz="1400" dirty="0" smtClean="0"/>
            </a:br>
            <a:r>
              <a:rPr lang="en-US" sz="1400" dirty="0"/>
              <a:t/>
            </a:r>
            <a:br>
              <a:rPr lang="en-US" sz="1400" dirty="0"/>
            </a:br>
            <a:r>
              <a:rPr lang="en-US" sz="1400" dirty="0" smtClean="0"/>
              <a:t/>
            </a:r>
            <a:br>
              <a:rPr lang="en-US" sz="1400" dirty="0" smtClean="0"/>
            </a:br>
            <a:r>
              <a:rPr lang="en-US" sz="1400" dirty="0"/>
              <a:t/>
            </a:r>
            <a:br>
              <a:rPr lang="en-US" sz="1400" dirty="0"/>
            </a:br>
            <a:r>
              <a:rPr lang="en-US" sz="1400" dirty="0"/>
              <a:t/>
            </a:r>
            <a:br>
              <a:rPr lang="en-US" sz="1400" dirty="0"/>
            </a:br>
            <a:r>
              <a:rPr lang="en-US" sz="2200" dirty="0"/>
              <a:t>The 14</a:t>
            </a:r>
            <a:r>
              <a:rPr lang="en-US" sz="2200" baseline="30000" dirty="0"/>
              <a:t>th</a:t>
            </a:r>
            <a:r>
              <a:rPr lang="en-US" sz="2200" dirty="0"/>
              <a:t> emperor Kong </a:t>
            </a:r>
            <a:r>
              <a:rPr lang="en-US" sz="2200" dirty="0" err="1" smtClean="0"/>
              <a:t>Jie</a:t>
            </a:r>
            <a:r>
              <a:rPr lang="en-US" sz="2200" dirty="0" smtClean="0"/>
              <a:t> </a:t>
            </a:r>
            <a:r>
              <a:rPr lang="en-US" sz="2200" dirty="0"/>
              <a:t>was very superstitious. He practiced magic and divination, esteemed spherical spirits. In affairs he was disorderly.</a:t>
            </a:r>
            <a:r>
              <a:rPr lang="en-US" sz="1400" dirty="0" smtClean="0"/>
              <a:t/>
            </a:r>
            <a:br>
              <a:rPr lang="en-US" sz="1400" dirty="0" smtClean="0"/>
            </a:br>
            <a:r>
              <a:rPr lang="en-US" sz="1400" dirty="0"/>
              <a:t/>
            </a:r>
            <a:br>
              <a:rPr lang="en-US" sz="1400" dirty="0"/>
            </a:br>
            <a:r>
              <a:rPr lang="en-US" sz="1400" dirty="0" smtClean="0"/>
              <a:t/>
            </a:r>
            <a:br>
              <a:rPr lang="en-US" sz="1400" dirty="0" smtClean="0"/>
            </a:br>
            <a:r>
              <a:rPr lang="en-US" sz="1400" dirty="0"/>
              <a:t/>
            </a:r>
            <a:br>
              <a:rPr lang="en-US" sz="1400" dirty="0"/>
            </a:br>
            <a:r>
              <a:rPr lang="en-US" sz="1400" dirty="0" smtClean="0"/>
              <a:t/>
            </a:r>
            <a:br>
              <a:rPr lang="en-US" sz="1400" dirty="0" smtClean="0"/>
            </a:br>
            <a:r>
              <a:rPr lang="en-US" sz="1400" dirty="0"/>
              <a:t/>
            </a:r>
            <a:br>
              <a:rPr lang="en-US" sz="1400" dirty="0"/>
            </a:br>
            <a:r>
              <a:rPr lang="en-US" sz="1400" dirty="0" smtClean="0"/>
              <a:t/>
            </a:r>
            <a:br>
              <a:rPr lang="en-US" sz="1400" dirty="0" smtClean="0"/>
            </a:br>
            <a:r>
              <a:rPr lang="en-US" sz="1400" dirty="0"/>
              <a:t/>
            </a:r>
            <a:br>
              <a:rPr lang="en-US" sz="1400" dirty="0"/>
            </a:br>
            <a:r>
              <a:rPr lang="en-US" sz="1400" dirty="0" smtClean="0"/>
              <a:t/>
            </a:r>
            <a:br>
              <a:rPr lang="en-US" sz="1400" dirty="0" smtClean="0"/>
            </a:br>
            <a:r>
              <a:rPr lang="en-US" sz="1400" dirty="0" smtClean="0"/>
              <a:t/>
            </a:r>
            <a:br>
              <a:rPr lang="en-US" sz="1400" dirty="0" smtClean="0"/>
            </a:br>
            <a:endParaRPr lang="ru-RU" sz="1400" dirty="0"/>
          </a:p>
        </p:txBody>
      </p:sp>
      <p:sp>
        <p:nvSpPr>
          <p:cNvPr id="10" name="Текст 9"/>
          <p:cNvSpPr>
            <a:spLocks noGrp="1"/>
          </p:cNvSpPr>
          <p:nvPr>
            <p:ph type="body" idx="13"/>
          </p:nvPr>
        </p:nvSpPr>
        <p:spPr>
          <a:xfrm>
            <a:off x="1189747" y="3553282"/>
            <a:ext cx="6798730" cy="709626"/>
          </a:xfrm>
        </p:spPr>
        <p:txBody>
          <a:bodyPr/>
          <a:lstStyle/>
          <a:p>
            <a:pPr algn="ctr"/>
            <a:r>
              <a:rPr lang="en-US" b="1" dirty="0" smtClean="0"/>
              <a:t>The end on the Xia Dynasty!</a:t>
            </a:r>
            <a:endParaRPr lang="ru-RU" b="1" dirty="0"/>
          </a:p>
        </p:txBody>
      </p:sp>
      <p:sp>
        <p:nvSpPr>
          <p:cNvPr id="7" name="Текст 8"/>
          <p:cNvSpPr>
            <a:spLocks noGrp="1"/>
          </p:cNvSpPr>
          <p:nvPr>
            <p:ph type="body" idx="1"/>
          </p:nvPr>
        </p:nvSpPr>
        <p:spPr>
          <a:xfrm>
            <a:off x="1176338" y="4391696"/>
            <a:ext cx="6799262" cy="1506828"/>
          </a:xfrm>
        </p:spPr>
        <p:txBody>
          <a:bodyPr>
            <a:normAutofit/>
          </a:bodyPr>
          <a:lstStyle/>
          <a:p>
            <a:pPr algn="ctr"/>
            <a:r>
              <a:rPr lang="en-US" dirty="0" smtClean="0"/>
              <a:t>Kong </a:t>
            </a:r>
            <a:r>
              <a:rPr lang="en-US" dirty="0" err="1" smtClean="0"/>
              <a:t>Jie</a:t>
            </a:r>
            <a:r>
              <a:rPr lang="en-US" dirty="0" smtClean="0"/>
              <a:t> (1728–1675 BC) </a:t>
            </a:r>
            <a:r>
              <a:rPr lang="en-US" dirty="0"/>
              <a:t>was the 17th and last ruler of the Xia dynasty of China. He is traditionally regarded as a tyrant and oppressor who brought about the collapse of a dynasty</a:t>
            </a:r>
            <a:r>
              <a:rPr lang="en-US" dirty="0" smtClean="0"/>
              <a:t>.</a:t>
            </a:r>
            <a:endParaRPr lang="en-US" dirty="0"/>
          </a:p>
          <a:p>
            <a:pPr algn="ctr"/>
            <a:r>
              <a:rPr lang="en-US" dirty="0" smtClean="0"/>
              <a:t>Around </a:t>
            </a:r>
            <a:r>
              <a:rPr lang="en-US" dirty="0"/>
              <a:t>1600 BC, </a:t>
            </a:r>
            <a:r>
              <a:rPr lang="en-US" dirty="0" err="1"/>
              <a:t>Jie</a:t>
            </a:r>
            <a:r>
              <a:rPr lang="en-US" dirty="0"/>
              <a:t> was defeated by Shang Tang, bringing an end to the Xia Dynasty that lasted about 500 years, and a rise to the new Shang Dynasty</a:t>
            </a:r>
            <a:r>
              <a:rPr lang="en-US" dirty="0" smtClean="0"/>
              <a:t>.</a:t>
            </a:r>
            <a:endParaRPr lang="ru-RU" dirty="0"/>
          </a:p>
        </p:txBody>
      </p:sp>
    </p:spTree>
    <p:extLst>
      <p:ext uri="{BB962C8B-B14F-4D97-AF65-F5344CB8AC3E}">
        <p14:creationId xmlns:p14="http://schemas.microsoft.com/office/powerpoint/2010/main" val="317267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1000"/>
                                        <p:tgtEl>
                                          <p:spTgt spid="7">
                                            <p:txEl>
                                              <p:pRg st="1" end="1"/>
                                            </p:txEl>
                                          </p:spTgt>
                                        </p:tgtEl>
                                      </p:cBhvr>
                                    </p:animEffect>
                                    <p:anim calcmode="lin" valueType="num">
                                      <p:cBhvr>
                                        <p:cTn id="2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6c7f822882db8cdfa1553c678aa4f5dca576e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768</Words>
  <Application>Microsoft Macintosh PowerPoint</Application>
  <PresentationFormat>全屏显示(4:3)</PresentationFormat>
  <Paragraphs>122</Paragraphs>
  <Slides>11</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vt:i4>
      </vt:variant>
    </vt:vector>
  </HeadingPairs>
  <TitlesOfParts>
    <vt:vector size="21" baseType="lpstr">
      <vt:lpstr>Calibri</vt:lpstr>
      <vt:lpstr>Garamond</vt:lpstr>
      <vt:lpstr>LilyUPC</vt:lpstr>
      <vt:lpstr>Monotype Corsiva</vt:lpstr>
      <vt:lpstr>SimSun</vt:lpstr>
      <vt:lpstr>Times New Roman</vt:lpstr>
      <vt:lpstr>Wingdings</vt:lpstr>
      <vt:lpstr>方正舒体</vt:lpstr>
      <vt:lpstr>Arial</vt:lpstr>
      <vt:lpstr>Натуральные материалы</vt:lpstr>
      <vt:lpstr>PowerPoint 演示文稿</vt:lpstr>
      <vt:lpstr>PowerPoint 演示文稿</vt:lpstr>
      <vt:lpstr>Huan Di (2698 BC)</vt:lpstr>
      <vt:lpstr>Emperors of the Xia dynasty</vt:lpstr>
      <vt:lpstr>Why Yu became an emperor?</vt:lpstr>
      <vt:lpstr>   Yu the Great's attempt to stop the floods</vt:lpstr>
      <vt:lpstr>Qi, Gao Yao or Bo Yi?</vt:lpstr>
      <vt:lpstr>Ancestor veneration is a religion？</vt:lpstr>
      <vt:lpstr>        The beginning of an end!     The 14th emperor Kong Jie was very superstitious. He practiced magic and divination, esteemed spherical spirits. In affairs he was disorderly.          </vt:lpstr>
      <vt:lpstr>PowerPoint 演示文稿</vt:lpstr>
      <vt:lpstr>Conclusions</vt:lpstr>
    </vt:vector>
  </TitlesOfParts>
  <Company>DNS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Олег Грибан</dc:creator>
  <cp:lastModifiedBy>Microsoft Office 用户</cp:lastModifiedBy>
  <cp:revision>23</cp:revision>
  <dcterms:created xsi:type="dcterms:W3CDTF">2013-02-04T11:34:54Z</dcterms:created>
  <dcterms:modified xsi:type="dcterms:W3CDTF">2016-11-11T11:52:16Z</dcterms:modified>
</cp:coreProperties>
</file>