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7"/>
  </p:notesMasterIdLst>
  <p:sldIdLst>
    <p:sldId id="256" r:id="rId2"/>
    <p:sldId id="257" r:id="rId3"/>
    <p:sldId id="265" r:id="rId4"/>
    <p:sldId id="258" r:id="rId5"/>
    <p:sldId id="266" r:id="rId6"/>
    <p:sldId id="267" r:id="rId7"/>
    <p:sldId id="268" r:id="rId8"/>
    <p:sldId id="271" r:id="rId9"/>
    <p:sldId id="272" r:id="rId10"/>
    <p:sldId id="273" r:id="rId11"/>
    <p:sldId id="270" r:id="rId12"/>
    <p:sldId id="274" r:id="rId13"/>
    <p:sldId id="262" r:id="rId14"/>
    <p:sldId id="263" r:id="rId15"/>
    <p:sldId id="264" r:id="rId16"/>
    <p:sldId id="276" r:id="rId17"/>
    <p:sldId id="277" r:id="rId18"/>
    <p:sldId id="279" r:id="rId19"/>
    <p:sldId id="280" r:id="rId20"/>
    <p:sldId id="281" r:id="rId21"/>
    <p:sldId id="282" r:id="rId22"/>
    <p:sldId id="283" r:id="rId23"/>
    <p:sldId id="284" r:id="rId24"/>
    <p:sldId id="286" r:id="rId25"/>
    <p:sldId id="287"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673D0-7CE7-450F-8AC8-EF535918529B}" type="datetimeFigureOut">
              <a:rPr lang="fr-BE" smtClean="0"/>
              <a:pPr/>
              <a:t>5/05/2014</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3CC5D-A458-4295-AC8C-A9ECEADB8A2D}" type="slidenum">
              <a:rPr lang="fr-BE" smtClean="0"/>
              <a:pPr/>
              <a:t>‹N°›</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Dong_Fuxiang"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en.wikipedia.org/wiki/Empress_Dowager_Cixi"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Despotism"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en.wikipedia.org/wiki/First_Sino-Japanese_Wa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Empress_Dowager_Ci'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en.wikipedia.org/wiki/Empress_Dowager_Cixi"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Xianfeng_Empero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en.wikipedia.org/wiki/Empress_Dowager_Cixi"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Empress_Dowager_Ci'an"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en.wikipedia.org/wiki/Duanhua" TargetMode="External"/><Relationship Id="rId4" Type="http://schemas.openxmlformats.org/officeDocument/2006/relationships/hyperlink" Target="http://en.wikipedia.org/wiki/Empress_Xiaozhey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dirty="0" smtClean="0"/>
              <a:t>That gives an idea how cruel it must have been in the Gardens of the Forbidden City. Each girl wished the become the favorite and thus enjoy special privileges but also guarantee she would never been rejected or forgotten. </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7</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Included in the terms of the agreement was a guarantee that the China would not have to give up anggt000</a:t>
            </a:r>
            <a:br>
              <a:rPr lang="en-US" dirty="0" smtClean="0"/>
            </a:br>
            <a:r>
              <a:rPr lang="en-US" dirty="0" smtClean="0"/>
              <a:t>y further territories to foreign powers. Many of the Dowager Empress's advisers in the Imperial Court insisted that the war against the foreigners be continued. They recommended that </a:t>
            </a:r>
            <a:r>
              <a:rPr lang="en-US" dirty="0" smtClean="0">
                <a:hlinkClick r:id="rId3" tooltip="Dong Fuxiang"/>
              </a:rPr>
              <a:t>Dong </a:t>
            </a:r>
            <a:r>
              <a:rPr lang="en-US" dirty="0" err="1" smtClean="0">
                <a:hlinkClick r:id="rId3" tooltip="Dong Fuxiang"/>
              </a:rPr>
              <a:t>Fuxiang</a:t>
            </a:r>
            <a:r>
              <a:rPr lang="en-US" dirty="0" smtClean="0"/>
              <a:t> be given responsibility to continue the war effort. </a:t>
            </a:r>
          </a:p>
          <a:p>
            <a:r>
              <a:rPr lang="en-US" dirty="0" smtClean="0"/>
              <a:t>at least after she was assured of her continued reign when the war was concluded.</a:t>
            </a:r>
            <a:r>
              <a:rPr lang="en-US" baseline="30000" dirty="0" smtClean="0">
                <a:hlinkClick r:id="rId4"/>
              </a:rPr>
              <a:t>[41]</a:t>
            </a:r>
            <a:r>
              <a:rPr lang="en-US" dirty="0" smtClean="0"/>
              <a:t> </a:t>
            </a:r>
          </a:p>
          <a:p>
            <a:r>
              <a:rPr lang="en-US" dirty="0" smtClean="0"/>
              <a:t>they supported the continuation of the Qing, rather than allowing it to be overthrown.</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22</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Due to the bias of anti-imperialist nationalists and her enemies, the dominant historical view of the Empress Dowager </a:t>
            </a:r>
            <a:r>
              <a:rPr lang="en-US" dirty="0" err="1" smtClean="0"/>
              <a:t>Cixi</a:t>
            </a:r>
            <a:r>
              <a:rPr lang="en-US" dirty="0" smtClean="0"/>
              <a:t> was that of a devious </a:t>
            </a:r>
            <a:r>
              <a:rPr lang="en-US" dirty="0" smtClean="0">
                <a:hlinkClick r:id="rId3" tooltip="Despotism"/>
              </a:rPr>
              <a:t>despot</a:t>
            </a:r>
            <a:r>
              <a:rPr lang="en-US" dirty="0" smtClean="0"/>
              <a:t> who contributed in no small part to China's slide into corruption, anarchy, and revolution. During </a:t>
            </a:r>
            <a:r>
              <a:rPr lang="en-US" dirty="0" err="1" smtClean="0"/>
              <a:t>Cixi's</a:t>
            </a:r>
            <a:r>
              <a:rPr lang="en-US" dirty="0" smtClean="0"/>
              <a:t> time, she used her power to accumulate vast quantities of money, bullion, antiques and jewelry, using the revenues of the state as her own. such as when her nephew focused on studying Confucian texts instead of building up the army at the same time that Japan was amassing its navy. When the </a:t>
            </a:r>
            <a:r>
              <a:rPr lang="en-US" dirty="0" smtClean="0">
                <a:hlinkClick r:id="rId4" tooltip="First Sino-Japanese War"/>
              </a:rPr>
              <a:t>First Sino-Japanese War</a:t>
            </a:r>
            <a:r>
              <a:rPr lang="en-US" dirty="0" smtClean="0"/>
              <a:t> became untenable, </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24</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dirty="0" smtClean="0"/>
              <a:t>They went living in the darker and smaller rooms of the Forbidden City. It was supposedly a terrible  boring waiting time until death came. </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11</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altLang="zh-CN" sz="1200" dirty="0" smtClean="0"/>
              <a:t>This places Cixi </a:t>
            </a:r>
            <a:r>
              <a:rPr lang="fr-BE" altLang="zh-CN" sz="1200" dirty="0" err="1" smtClean="0"/>
              <a:t>just</a:t>
            </a:r>
            <a:r>
              <a:rPr lang="fr-BE" altLang="zh-CN" sz="1200" dirty="0" smtClean="0"/>
              <a:t> </a:t>
            </a:r>
            <a:r>
              <a:rPr lang="fr-BE" altLang="zh-CN" sz="1200" dirty="0" err="1" smtClean="0"/>
              <a:t>after</a:t>
            </a:r>
            <a:r>
              <a:rPr lang="fr-BE" altLang="zh-CN" sz="1200" dirty="0" smtClean="0"/>
              <a:t> the </a:t>
            </a:r>
            <a:r>
              <a:rPr lang="fr-BE" altLang="zh-CN" sz="1200" dirty="0" err="1" smtClean="0"/>
              <a:t>empress</a:t>
            </a:r>
            <a:r>
              <a:rPr lang="fr-BE" altLang="zh-CN" sz="1200" dirty="0" smtClean="0"/>
              <a:t> and </a:t>
            </a:r>
            <a:r>
              <a:rPr lang="fr-BE" altLang="zh-CN" sz="1200" dirty="0" err="1" smtClean="0"/>
              <a:t>thus</a:t>
            </a:r>
            <a:r>
              <a:rPr lang="fr-BE" altLang="zh-CN" sz="1200" dirty="0" smtClean="0"/>
              <a:t> </a:t>
            </a:r>
            <a:r>
              <a:rPr lang="fr-BE" altLang="zh-CN" sz="1200" dirty="0" err="1" smtClean="0"/>
              <a:t>becoming</a:t>
            </a:r>
            <a:r>
              <a:rPr lang="fr-BE" altLang="zh-CN" sz="1200" dirty="0" smtClean="0"/>
              <a:t> the second </a:t>
            </a:r>
            <a:r>
              <a:rPr lang="fr-BE" altLang="zh-CN" sz="1200" dirty="0" err="1" smtClean="0"/>
              <a:t>most</a:t>
            </a:r>
            <a:r>
              <a:rPr lang="fr-BE" altLang="zh-CN" sz="1200" dirty="0" smtClean="0"/>
              <a:t> important </a:t>
            </a:r>
            <a:r>
              <a:rPr lang="fr-BE" altLang="zh-CN" sz="1200" dirty="0" err="1" smtClean="0"/>
              <a:t>woman</a:t>
            </a:r>
            <a:r>
              <a:rPr lang="fr-BE" altLang="zh-CN" sz="1200" dirty="0" smtClean="0"/>
              <a:t> in the </a:t>
            </a:r>
            <a:r>
              <a:rPr lang="fr-BE" altLang="zh-CN" sz="1200" dirty="0" err="1" smtClean="0"/>
              <a:t>empeors</a:t>
            </a:r>
            <a:r>
              <a:rPr lang="fr-BE" altLang="zh-CN" sz="1200" dirty="0" smtClean="0"/>
              <a:t> harem</a:t>
            </a:r>
            <a:r>
              <a:rPr lang="fr-BE" sz="1200" dirty="0" smtClean="0"/>
              <a:t>.</a:t>
            </a:r>
          </a:p>
          <a:p>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13</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his son who is only five years old. </a:t>
            </a:r>
          </a:p>
          <a:p>
            <a:r>
              <a:rPr lang="en-US" dirty="0" smtClean="0"/>
              <a:t>That gift has possibly been a way to make both ladies </a:t>
            </a:r>
            <a:r>
              <a:rPr lang="en-US" dirty="0" smtClean="0">
                <a:solidFill>
                  <a:schemeClr val="accent1"/>
                </a:solidFill>
              </a:rPr>
              <a:t>check the power </a:t>
            </a:r>
            <a:r>
              <a:rPr lang="en-US" dirty="0" smtClean="0"/>
              <a:t>of the Eight Regent Ministers. </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15</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err="1" smtClean="0"/>
              <a:t>Cixi's</a:t>
            </a:r>
            <a:r>
              <a:rPr lang="en-US" dirty="0" smtClean="0"/>
              <a:t> position as the lower-ranked Empress Dowager had no political power attached. In addition, her son the young emperor was not a political force himself. As a result, it became necessary for her to ally herself with other powerful figures. the late emperor's principal wife, the </a:t>
            </a:r>
            <a:r>
              <a:rPr lang="en-US" dirty="0" smtClean="0">
                <a:hlinkClick r:id="rId3" tooltip="Empress Dowager Ci'an"/>
              </a:rPr>
              <a:t>Empress Dowager </a:t>
            </a:r>
            <a:r>
              <a:rPr lang="en-US" dirty="0" err="1" smtClean="0">
                <a:hlinkClick r:id="rId3" tooltip="Empress Dowager Ci'an"/>
              </a:rPr>
              <a:t>Ci'an</a:t>
            </a:r>
            <a:r>
              <a:rPr lang="en-US" dirty="0" smtClean="0"/>
              <a:t>, </a:t>
            </a:r>
            <a:r>
              <a:rPr lang="en-US" dirty="0" err="1" smtClean="0"/>
              <a:t>Cixi</a:t>
            </a:r>
            <a:r>
              <a:rPr lang="en-US" dirty="0" smtClean="0"/>
              <a:t> suggested that they become co-reigning Empress Dowagers, with powers exceeding the Eight Regent Ministers, the two had long been close friends since </a:t>
            </a:r>
            <a:r>
              <a:rPr lang="en-US" dirty="0" err="1" smtClean="0"/>
              <a:t>Cixi</a:t>
            </a:r>
            <a:r>
              <a:rPr lang="en-US" dirty="0" smtClean="0"/>
              <a:t> first came to the harem .</a:t>
            </a:r>
            <a:r>
              <a:rPr lang="en-US" baseline="30000" dirty="0" smtClean="0">
                <a:hlinkClick r:id="rId4"/>
              </a:rPr>
              <a:t>[7]</a:t>
            </a:r>
            <a:endParaRPr lang="en-US" baseline="30000" dirty="0" smtClean="0"/>
          </a:p>
          <a:p>
            <a:r>
              <a:rPr lang="en-US" dirty="0" smtClean="0"/>
              <a:t>The ministers did not appreciate </a:t>
            </a:r>
            <a:r>
              <a:rPr lang="en-US" dirty="0" err="1" smtClean="0"/>
              <a:t>Cixi's</a:t>
            </a:r>
            <a:r>
              <a:rPr lang="en-US" dirty="0" smtClean="0"/>
              <a:t> interference in political affairs, and the frequent confrontations left the </a:t>
            </a:r>
            <a:r>
              <a:rPr lang="en-US" dirty="0" smtClean="0">
                <a:hlinkClick r:id="rId3" tooltip="Empress Dowager Ci'an"/>
              </a:rPr>
              <a:t>Empress Dowager </a:t>
            </a:r>
            <a:r>
              <a:rPr lang="en-US" dirty="0" err="1" smtClean="0">
                <a:hlinkClick r:id="rId3" tooltip="Empress Dowager Ci'an"/>
              </a:rPr>
              <a:t>Ci'an</a:t>
            </a:r>
            <a:r>
              <a:rPr lang="en-US" dirty="0" smtClean="0"/>
              <a:t> frustrated. </a:t>
            </a:r>
            <a:r>
              <a:rPr lang="en-US" dirty="0" err="1" smtClean="0"/>
              <a:t>Ci'an</a:t>
            </a:r>
            <a:r>
              <a:rPr lang="en-US" dirty="0" smtClean="0"/>
              <a:t> often refused to come to court audiences, leaving Empress Dowager </a:t>
            </a:r>
            <a:r>
              <a:rPr lang="en-US" dirty="0" err="1" smtClean="0"/>
              <a:t>Cixi</a:t>
            </a:r>
            <a:r>
              <a:rPr lang="en-US" dirty="0" smtClean="0"/>
              <a:t> to deal with the ministers alone. The same petition also asked Prince Gong to enter the political arena as a principal "aide to the </a:t>
            </a:r>
            <a:r>
              <a:rPr lang="en-US" dirty="0" err="1" smtClean="0"/>
              <a:t>Emperor</a:t>
            </a:r>
            <a:r>
              <a:rPr lang="en-US" dirty="0" err="1" smtClean="0"/>
              <a:t>."</a:t>
            </a:r>
            <a:r>
              <a:rPr lang="en-US" sz="1200" dirty="0" err="1" smtClean="0"/>
              <a:t>between</a:t>
            </a:r>
            <a:r>
              <a:rPr lang="en-US" sz="1200" dirty="0" smtClean="0"/>
              <a:t> </a:t>
            </a:r>
            <a:r>
              <a:rPr lang="en-US" sz="1200" dirty="0" err="1" smtClean="0"/>
              <a:t>Sushun</a:t>
            </a:r>
            <a:r>
              <a:rPr lang="en-US" sz="1200" dirty="0" smtClean="0"/>
              <a:t> and </a:t>
            </a:r>
            <a:r>
              <a:rPr lang="en-US" sz="1200" dirty="0" err="1" smtClean="0"/>
              <a:t>Zaiyuan</a:t>
            </a:r>
            <a:r>
              <a:rPr lang="en-US" sz="1200" dirty="0" smtClean="0"/>
              <a:t> and </a:t>
            </a:r>
            <a:r>
              <a:rPr lang="en-US" sz="1200" dirty="0" err="1" smtClean="0"/>
              <a:t>Duanhua</a:t>
            </a:r>
            <a:r>
              <a:rPr lang="en-US" sz="1200" dirty="0" smtClean="0"/>
              <a:t> </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16</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along with </a:t>
            </a:r>
            <a:r>
              <a:rPr lang="en-US" dirty="0" err="1" smtClean="0"/>
              <a:t>Zaiyuan</a:t>
            </a:r>
            <a:r>
              <a:rPr lang="en-US" dirty="0" smtClean="0"/>
              <a:t> and </a:t>
            </a:r>
            <a:r>
              <a:rPr lang="en-US" dirty="0" err="1" smtClean="0"/>
              <a:t>Duanhua</a:t>
            </a:r>
            <a:r>
              <a:rPr lang="en-US" dirty="0" smtClean="0"/>
              <a:t>, two of the principal regents, while </a:t>
            </a:r>
            <a:r>
              <a:rPr lang="en-US" dirty="0" err="1" smtClean="0"/>
              <a:t>Sushun</a:t>
            </a:r>
            <a:r>
              <a:rPr lang="en-US" dirty="0" smtClean="0"/>
              <a:t> was left to accompany the deceased Emperor's procession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History was re-written and the Regents were dismissed for having carried out incompetent negotiations with the "barbarians" which had caused </a:t>
            </a:r>
            <a:r>
              <a:rPr lang="en-US" dirty="0" err="1" smtClean="0">
                <a:hlinkClick r:id="rId3" tooltip="Xianfeng Emperor"/>
              </a:rPr>
              <a:t>Xianfeng</a:t>
            </a:r>
            <a:r>
              <a:rPr lang="en-US" dirty="0" smtClean="0">
                <a:hlinkClick r:id="rId3" tooltip="Xianfeng Emperor"/>
              </a:rPr>
              <a:t> Emperor</a:t>
            </a:r>
            <a:r>
              <a:rPr lang="en-US" dirty="0" smtClean="0"/>
              <a:t> to flee to </a:t>
            </a:r>
            <a:r>
              <a:rPr lang="en-US" dirty="0" err="1" smtClean="0"/>
              <a:t>Jehol</a:t>
            </a:r>
            <a:r>
              <a:rPr lang="en-US" dirty="0" smtClean="0"/>
              <a:t> "greatly against his will," among other charges.</a:t>
            </a:r>
            <a:r>
              <a:rPr lang="en-US" baseline="30000" dirty="0" smtClean="0">
                <a:hlinkClick r:id="rId4"/>
              </a:rPr>
              <a:t>[7]</a:t>
            </a:r>
            <a:endParaRPr lang="fr-BE" dirty="0" smtClean="0"/>
          </a:p>
          <a:p>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17</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 both on land and sea, and in terms of weaponry, </a:t>
            </a:r>
          </a:p>
          <a:p>
            <a:r>
              <a:rPr lang="en-US" dirty="0" smtClean="0"/>
              <a:t>for the first time in Imperial Chinese history, and import their knowledge and technology</a:t>
            </a:r>
          </a:p>
          <a:p>
            <a:r>
              <a:rPr lang="en-US" dirty="0" smtClean="0"/>
              <a:t>, and contend that </a:t>
            </a:r>
            <a:r>
              <a:rPr lang="en-US" dirty="0" err="1" smtClean="0"/>
              <a:t>Cixi</a:t>
            </a:r>
            <a:r>
              <a:rPr lang="en-US" dirty="0" smtClean="0"/>
              <a:t> would learn only so much from the foreigners, provided it did not infringe upon her own power.</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19</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1872, the Emperor turned 17. Under the guidance of the </a:t>
            </a:r>
            <a:r>
              <a:rPr lang="en-US" sz="1200" kern="1200" dirty="0" smtClean="0">
                <a:solidFill>
                  <a:schemeClr val="tx1"/>
                </a:solidFill>
                <a:latin typeface="+mn-lt"/>
                <a:ea typeface="+mn-ea"/>
                <a:cs typeface="+mn-cs"/>
                <a:hlinkClick r:id="rId3" tooltip="Empress Dowager Ci'an"/>
              </a:rPr>
              <a:t>Empress Dowager </a:t>
            </a:r>
            <a:r>
              <a:rPr lang="en-US" sz="1200" kern="1200" dirty="0" err="1" smtClean="0">
                <a:solidFill>
                  <a:schemeClr val="tx1"/>
                </a:solidFill>
                <a:latin typeface="+mn-lt"/>
                <a:ea typeface="+mn-ea"/>
                <a:cs typeface="+mn-cs"/>
                <a:hlinkClick r:id="rId3" tooltip="Empress Dowager Ci'an"/>
              </a:rPr>
              <a:t>Ci'an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Tongzhi</a:t>
            </a:r>
            <a:r>
              <a:rPr lang="en-US" sz="1200" kern="1200" dirty="0" smtClean="0">
                <a:solidFill>
                  <a:schemeClr val="tx1"/>
                </a:solidFill>
                <a:latin typeface="+mn-lt"/>
                <a:ea typeface="+mn-ea"/>
                <a:cs typeface="+mn-cs"/>
              </a:rPr>
              <a:t> was married to </a:t>
            </a:r>
            <a:r>
              <a:rPr lang="en-US" sz="1200" kern="1200" dirty="0" smtClean="0">
                <a:solidFill>
                  <a:schemeClr val="tx1"/>
                </a:solidFill>
                <a:latin typeface="+mn-lt"/>
                <a:ea typeface="+mn-ea"/>
                <a:cs typeface="+mn-cs"/>
                <a:hlinkClick r:id="rId4" tooltip="Empress Xiaozheyi"/>
              </a:rPr>
              <a:t>Empress </a:t>
            </a:r>
            <a:r>
              <a:rPr lang="en-US" sz="1200" kern="1200" dirty="0" err="1" smtClean="0">
                <a:solidFill>
                  <a:schemeClr val="tx1"/>
                </a:solidFill>
                <a:latin typeface="+mn-lt"/>
                <a:ea typeface="+mn-ea"/>
                <a:cs typeface="+mn-cs"/>
                <a:hlinkClick r:id="rId4" tooltip="Empress Xiaozheyi"/>
              </a:rPr>
              <a:t>Jiashun</a:t>
            </a:r>
            <a:r>
              <a:rPr lang="en-US" sz="1200" kern="1200" dirty="0" smtClean="0">
                <a:solidFill>
                  <a:schemeClr val="tx1"/>
                </a:solidFill>
                <a:latin typeface="+mn-lt"/>
                <a:ea typeface="+mn-ea"/>
                <a:cs typeface="+mn-cs"/>
              </a:rPr>
              <a:t>. Empress </a:t>
            </a:r>
            <a:r>
              <a:rPr lang="en-US" sz="1200" kern="1200" dirty="0" err="1" smtClean="0">
                <a:solidFill>
                  <a:schemeClr val="tx1"/>
                </a:solidFill>
                <a:latin typeface="+mn-lt"/>
                <a:ea typeface="+mn-ea"/>
                <a:cs typeface="+mn-cs"/>
              </a:rPr>
              <a:t>Jiashun's</a:t>
            </a:r>
            <a:r>
              <a:rPr lang="en-US" sz="1200" kern="1200" dirty="0" smtClean="0">
                <a:solidFill>
                  <a:schemeClr val="tx1"/>
                </a:solidFill>
                <a:latin typeface="+mn-lt"/>
                <a:ea typeface="+mn-ea"/>
                <a:cs typeface="+mn-cs"/>
              </a:rPr>
              <a:t> grandfather, </a:t>
            </a:r>
            <a:r>
              <a:rPr lang="en-US" sz="1200" kern="1200" dirty="0" smtClean="0">
                <a:solidFill>
                  <a:schemeClr val="tx1"/>
                </a:solidFill>
                <a:latin typeface="+mn-lt"/>
                <a:ea typeface="+mn-ea"/>
                <a:cs typeface="+mn-cs"/>
                <a:hlinkClick r:id="rId5" tooltip="Duanhua"/>
              </a:rPr>
              <a:t>Prince </a:t>
            </a:r>
            <a:r>
              <a:rPr lang="en-US" sz="1200" kern="1200" dirty="0" err="1" smtClean="0">
                <a:solidFill>
                  <a:schemeClr val="tx1"/>
                </a:solidFill>
                <a:latin typeface="+mn-lt"/>
                <a:ea typeface="+mn-ea"/>
                <a:cs typeface="+mn-cs"/>
                <a:hlinkClick r:id="rId5" tooltip="Duanhua"/>
              </a:rPr>
              <a:t>Zheng</a:t>
            </a:r>
            <a:r>
              <a:rPr lang="en-US" sz="1200" kern="1200" dirty="0" smtClean="0">
                <a:solidFill>
                  <a:schemeClr val="tx1"/>
                </a:solidFill>
                <a:latin typeface="+mn-lt"/>
                <a:ea typeface="+mn-ea"/>
                <a:cs typeface="+mn-cs"/>
              </a:rPr>
              <a:t>, was one of the eight ministers selected by </a:t>
            </a:r>
            <a:r>
              <a:rPr lang="en-US" sz="1200" kern="1200" dirty="0" err="1" smtClean="0">
                <a:solidFill>
                  <a:schemeClr val="tx1"/>
                </a:solidFill>
                <a:latin typeface="+mn-lt"/>
                <a:ea typeface="+mn-ea"/>
                <a:cs typeface="+mn-cs"/>
              </a:rPr>
              <a:t>Xianfeng</a:t>
            </a:r>
            <a:r>
              <a:rPr lang="en-US" sz="1200" kern="1200" dirty="0" smtClean="0">
                <a:solidFill>
                  <a:schemeClr val="tx1"/>
                </a:solidFill>
                <a:latin typeface="+mn-lt"/>
                <a:ea typeface="+mn-ea"/>
                <a:cs typeface="+mn-cs"/>
              </a:rPr>
              <a:t> to guide </a:t>
            </a:r>
            <a:r>
              <a:rPr lang="en-US" sz="1200" kern="1200" dirty="0" err="1" smtClean="0">
                <a:solidFill>
                  <a:schemeClr val="tx1"/>
                </a:solidFill>
                <a:latin typeface="+mn-lt"/>
                <a:ea typeface="+mn-ea"/>
                <a:cs typeface="+mn-cs"/>
              </a:rPr>
              <a:t>Tongzhi</a:t>
            </a:r>
            <a:r>
              <a:rPr lang="en-US" sz="1200" kern="1200" dirty="0" smtClean="0">
                <a:solidFill>
                  <a:schemeClr val="tx1"/>
                </a:solidFill>
                <a:latin typeface="+mn-lt"/>
                <a:ea typeface="+mn-ea"/>
                <a:cs typeface="+mn-cs"/>
              </a:rPr>
              <a:t>. He had been </a:t>
            </a:r>
            <a:r>
              <a:rPr lang="en-US" sz="1200" kern="1200" dirty="0" err="1" smtClean="0">
                <a:solidFill>
                  <a:schemeClr val="tx1"/>
                </a:solidFill>
                <a:latin typeface="+mn-lt"/>
                <a:ea typeface="+mn-ea"/>
                <a:cs typeface="+mn-cs"/>
              </a:rPr>
              <a:t>Cixi's</a:t>
            </a:r>
            <a:r>
              <a:rPr lang="en-US" sz="1200" kern="1200" dirty="0" smtClean="0">
                <a:solidFill>
                  <a:schemeClr val="tx1"/>
                </a:solidFill>
                <a:latin typeface="+mn-lt"/>
                <a:ea typeface="+mn-ea"/>
                <a:cs typeface="+mn-cs"/>
              </a:rPr>
              <a:t> enemy during the </a:t>
            </a:r>
            <a:r>
              <a:rPr lang="en-US" sz="1200" kern="1200" dirty="0" err="1" smtClean="0">
                <a:solidFill>
                  <a:schemeClr val="tx1"/>
                </a:solidFill>
                <a:latin typeface="+mn-lt"/>
                <a:ea typeface="+mn-ea"/>
                <a:cs typeface="+mn-cs"/>
              </a:rPr>
              <a:t>Xinyou</a:t>
            </a:r>
            <a:r>
              <a:rPr lang="en-US" sz="1200" kern="1200" dirty="0" smtClean="0">
                <a:solidFill>
                  <a:schemeClr val="tx1"/>
                </a:solidFill>
                <a:latin typeface="+mn-lt"/>
                <a:ea typeface="+mn-ea"/>
                <a:cs typeface="+mn-cs"/>
              </a:rPr>
              <a:t> Coup, and was ordered to commit suicide after </a:t>
            </a:r>
            <a:r>
              <a:rPr lang="en-US" sz="1200" kern="1200" dirty="0" err="1" smtClean="0">
                <a:solidFill>
                  <a:schemeClr val="tx1"/>
                </a:solidFill>
                <a:latin typeface="+mn-lt"/>
                <a:ea typeface="+mn-ea"/>
                <a:cs typeface="+mn-cs"/>
              </a:rPr>
              <a:t>Cixi's</a:t>
            </a:r>
            <a:r>
              <a:rPr lang="en-US" sz="1200" kern="1200" dirty="0" smtClean="0">
                <a:solidFill>
                  <a:schemeClr val="tx1"/>
                </a:solidFill>
                <a:latin typeface="+mn-lt"/>
                <a:ea typeface="+mn-ea"/>
                <a:cs typeface="+mn-cs"/>
              </a:rPr>
              <a:t> victory. As a consequence, tension existed in the relationship between </a:t>
            </a:r>
            <a:r>
              <a:rPr lang="en-US" sz="1200" kern="1200" dirty="0" err="1" smtClean="0">
                <a:solidFill>
                  <a:schemeClr val="tx1"/>
                </a:solidFill>
                <a:latin typeface="+mn-lt"/>
                <a:ea typeface="+mn-ea"/>
                <a:cs typeface="+mn-cs"/>
              </a:rPr>
              <a:t>Cixi</a:t>
            </a:r>
            <a:r>
              <a:rPr lang="en-US" sz="1200" kern="1200" dirty="0" smtClean="0">
                <a:solidFill>
                  <a:schemeClr val="tx1"/>
                </a:solidFill>
                <a:latin typeface="+mn-lt"/>
                <a:ea typeface="+mn-ea"/>
                <a:cs typeface="+mn-cs"/>
              </a:rPr>
              <a:t> and Empress </a:t>
            </a:r>
            <a:r>
              <a:rPr lang="en-US" sz="1200" kern="1200" dirty="0" err="1" smtClean="0">
                <a:solidFill>
                  <a:schemeClr val="tx1"/>
                </a:solidFill>
                <a:latin typeface="+mn-lt"/>
                <a:ea typeface="+mn-ea"/>
                <a:cs typeface="+mn-cs"/>
              </a:rPr>
              <a:t>Jiashun</a:t>
            </a:r>
            <a:r>
              <a:rPr lang="en-US" sz="1200" kern="1200" dirty="0" smtClean="0">
                <a:solidFill>
                  <a:schemeClr val="tx1"/>
                </a:solidFill>
                <a:latin typeface="+mn-lt"/>
                <a:ea typeface="+mn-ea"/>
                <a:cs typeface="+mn-cs"/>
              </a:rPr>
              <a:t> ever since the beginning, and it was often a source of irritation for </a:t>
            </a:r>
            <a:r>
              <a:rPr lang="en-US" sz="1200" kern="1200" dirty="0" err="1" smtClean="0">
                <a:solidFill>
                  <a:schemeClr val="tx1"/>
                </a:solidFill>
                <a:latin typeface="+mn-lt"/>
                <a:ea typeface="+mn-ea"/>
                <a:cs typeface="+mn-cs"/>
              </a:rPr>
              <a:t>Cixi</a:t>
            </a:r>
            <a:r>
              <a:rPr lang="en-US" sz="1200" kern="1200" dirty="0" smtClean="0">
                <a:solidFill>
                  <a:schemeClr val="tx1"/>
                </a:solidFill>
                <a:latin typeface="+mn-lt"/>
                <a:ea typeface="+mn-ea"/>
                <a:cs typeface="+mn-cs"/>
              </a:rPr>
              <a:t>. Moreover, the Empress's zodiac symbol of tiger was perceived as life-threatening by the superstitious </a:t>
            </a:r>
            <a:r>
              <a:rPr lang="en-US" sz="1200" kern="1200" dirty="0" err="1" smtClean="0">
                <a:solidFill>
                  <a:schemeClr val="tx1"/>
                </a:solidFill>
                <a:latin typeface="+mn-lt"/>
                <a:ea typeface="+mn-ea"/>
                <a:cs typeface="+mn-cs"/>
              </a:rPr>
              <a:t>Cixi</a:t>
            </a:r>
            <a:r>
              <a:rPr lang="en-US" sz="1200" kern="1200" dirty="0" smtClean="0">
                <a:solidFill>
                  <a:schemeClr val="tx1"/>
                </a:solidFill>
                <a:latin typeface="+mn-lt"/>
                <a:ea typeface="+mn-ea"/>
                <a:cs typeface="+mn-cs"/>
              </a:rPr>
              <a:t>, whose own zodiac symbol was a goat. According to </a:t>
            </a:r>
            <a:r>
              <a:rPr lang="en-US" sz="1200" kern="1200" dirty="0" err="1" smtClean="0">
                <a:solidFill>
                  <a:schemeClr val="tx1"/>
                </a:solidFill>
                <a:latin typeface="+mn-lt"/>
                <a:ea typeface="+mn-ea"/>
                <a:cs typeface="+mn-cs"/>
              </a:rPr>
              <a:t>Cixi's</a:t>
            </a:r>
            <a:r>
              <a:rPr lang="en-US" sz="1200" kern="1200" dirty="0" smtClean="0">
                <a:solidFill>
                  <a:schemeClr val="tx1"/>
                </a:solidFill>
                <a:latin typeface="+mn-lt"/>
                <a:ea typeface="+mn-ea"/>
                <a:cs typeface="+mn-cs"/>
              </a:rPr>
              <a:t> belief, it was a warning from God that she would eventually fall prey to the Empress.</a:t>
            </a:r>
            <a:endParaRPr lang="fr-B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young emperor, who could no longer cope with his grief and loneliness, grew more and more ill-tempered. He began to treat his servants with cruelty, and punished them physically for minor offenses. Under the joined influence of court eunuchs and </a:t>
            </a:r>
            <a:r>
              <a:rPr lang="en-US" sz="1200" kern="1200" dirty="0" err="1" smtClean="0">
                <a:solidFill>
                  <a:schemeClr val="tx1"/>
                </a:solidFill>
                <a:latin typeface="+mn-lt"/>
                <a:ea typeface="+mn-ea"/>
                <a:cs typeface="+mn-cs"/>
              </a:rPr>
              <a:t>Zaicheng</a:t>
            </a:r>
            <a:r>
              <a:rPr lang="en-US" sz="1200" kern="1200" dirty="0" smtClean="0">
                <a:solidFill>
                  <a:schemeClr val="tx1"/>
                </a:solidFill>
                <a:latin typeface="+mn-lt"/>
                <a:ea typeface="+mn-ea"/>
                <a:cs typeface="+mn-cs"/>
              </a:rPr>
              <a:t>, eldest son of Prince Gong and </a:t>
            </a:r>
            <a:r>
              <a:rPr lang="en-US" sz="1200" kern="1200" dirty="0" err="1" smtClean="0">
                <a:solidFill>
                  <a:schemeClr val="tx1"/>
                </a:solidFill>
                <a:latin typeface="+mn-lt"/>
                <a:ea typeface="+mn-ea"/>
                <a:cs typeface="+mn-cs"/>
              </a:rPr>
              <a:t>Tongzhi's</a:t>
            </a:r>
            <a:r>
              <a:rPr lang="en-US" sz="1200" kern="1200" dirty="0" smtClean="0">
                <a:solidFill>
                  <a:schemeClr val="tx1"/>
                </a:solidFill>
                <a:latin typeface="+mn-lt"/>
                <a:ea typeface="+mn-ea"/>
                <a:cs typeface="+mn-cs"/>
              </a:rPr>
              <a:t> contemporary and best friend, </a:t>
            </a:r>
            <a:r>
              <a:rPr lang="en-US" sz="1200" kern="1200" dirty="0" err="1" smtClean="0">
                <a:solidFill>
                  <a:schemeClr val="tx1"/>
                </a:solidFill>
                <a:latin typeface="+mn-lt"/>
                <a:ea typeface="+mn-ea"/>
                <a:cs typeface="+mn-cs"/>
              </a:rPr>
              <a:t>Tongzhi</a:t>
            </a:r>
            <a:r>
              <a:rPr lang="en-US" sz="1200" kern="1200" dirty="0" smtClean="0">
                <a:solidFill>
                  <a:schemeClr val="tx1"/>
                </a:solidFill>
                <a:latin typeface="+mn-lt"/>
                <a:ea typeface="+mn-ea"/>
                <a:cs typeface="+mn-cs"/>
              </a:rPr>
              <a:t> managed to escape the palace in search of pleasure in the unrestricted parts of Beijing. For several evenings the Emperor disguised himself as a commoner and secretly spent the nights in the brothels of Beijing. The Emperor's sexual habits became common talk among court officials and commoners, and there are many records of </a:t>
            </a:r>
            <a:r>
              <a:rPr lang="en-US" sz="1200" kern="1200" dirty="0" err="1" smtClean="0">
                <a:solidFill>
                  <a:schemeClr val="tx1"/>
                </a:solidFill>
                <a:latin typeface="+mn-lt"/>
                <a:ea typeface="+mn-ea"/>
                <a:cs typeface="+mn-cs"/>
              </a:rPr>
              <a:t>Tongzhi's</a:t>
            </a:r>
            <a:r>
              <a:rPr lang="en-US" sz="1200" kern="1200" dirty="0" smtClean="0">
                <a:solidFill>
                  <a:schemeClr val="tx1"/>
                </a:solidFill>
                <a:latin typeface="+mn-lt"/>
                <a:ea typeface="+mn-ea"/>
                <a:cs typeface="+mn-cs"/>
              </a:rPr>
              <a:t> escapades.</a:t>
            </a:r>
            <a:r>
              <a:rPr lang="en-US" sz="1200" kern="1200" baseline="30000" dirty="0" smtClean="0">
                <a:solidFill>
                  <a:schemeClr val="tx1"/>
                </a:solidFill>
                <a:latin typeface="+mn-lt"/>
                <a:ea typeface="+mn-ea"/>
                <a:cs typeface="+mn-cs"/>
              </a:rPr>
              <a:t> </a:t>
            </a:r>
            <a:r>
              <a:rPr lang="en-US" dirty="0" smtClean="0"/>
              <a:t>Feeling a grand sense of loss at court and unable to assert his authority, the Emperor returned to his former habits. It was rumored that the Emperor caught </a:t>
            </a:r>
            <a:r>
              <a:rPr lang="en-US" dirty="0" err="1" smtClean="0"/>
              <a:t>syphillis</a:t>
            </a:r>
            <a:r>
              <a:rPr lang="en-US" dirty="0" smtClean="0"/>
              <a:t> and became visibly ill. </a:t>
            </a:r>
          </a:p>
          <a:p>
            <a:r>
              <a:rPr lang="en-US" dirty="0" smtClean="0"/>
              <a:t>Members of the generation above were considered unfit, as they could not, by definition, be the successor of their nephew. Therefore, the new Emperor had to be from a generation below or the same generation as </a:t>
            </a:r>
            <a:r>
              <a:rPr lang="en-US" dirty="0" err="1" smtClean="0"/>
              <a:t>Tongzhi</a:t>
            </a:r>
            <a:r>
              <a:rPr lang="en-US" dirty="0" smtClean="0"/>
              <a:t>. or the reign of </a:t>
            </a:r>
            <a:r>
              <a:rPr lang="en-US" i="1" dirty="0" smtClean="0"/>
              <a:t>Glorious Succession</a:t>
            </a:r>
            <a:r>
              <a:rPr lang="en-US" dirty="0" smtClean="0"/>
              <a:t>. Young </a:t>
            </a:r>
            <a:r>
              <a:rPr lang="en-US" dirty="0" err="1" smtClean="0"/>
              <a:t>Zaitian</a:t>
            </a:r>
            <a:r>
              <a:rPr lang="en-US" dirty="0" smtClean="0"/>
              <a:t> was taken from his home and for the remainder of his life would be cut completely off from his family. While addressing </a:t>
            </a:r>
            <a:r>
              <a:rPr lang="en-US" dirty="0" err="1" smtClean="0"/>
              <a:t>Ci'an</a:t>
            </a:r>
            <a:r>
              <a:rPr lang="en-US" dirty="0" smtClean="0"/>
              <a:t> conventionally as </a:t>
            </a:r>
            <a:r>
              <a:rPr lang="en-US" i="1" dirty="0" smtClean="0"/>
              <a:t>Huang </a:t>
            </a:r>
            <a:r>
              <a:rPr lang="en-US" i="1" dirty="0" err="1" smtClean="0"/>
              <a:t>O'niang</a:t>
            </a:r>
            <a:r>
              <a:rPr lang="en-US" dirty="0" smtClean="0"/>
              <a:t> (Empress Mother), </a:t>
            </a:r>
            <a:r>
              <a:rPr lang="en-US" dirty="0" err="1" smtClean="0"/>
              <a:t>Zaitian</a:t>
            </a:r>
            <a:r>
              <a:rPr lang="en-US" dirty="0" smtClean="0"/>
              <a:t> was forced to address </a:t>
            </a:r>
            <a:r>
              <a:rPr lang="en-US" dirty="0" err="1" smtClean="0"/>
              <a:t>Cixi</a:t>
            </a:r>
            <a:r>
              <a:rPr lang="en-US" dirty="0" smtClean="0"/>
              <a:t> as </a:t>
            </a:r>
            <a:r>
              <a:rPr lang="en-US" i="1" dirty="0" smtClean="0"/>
              <a:t>Qin Baba</a:t>
            </a:r>
            <a:r>
              <a:rPr lang="en-US" dirty="0" smtClean="0"/>
              <a:t> (</a:t>
            </a:r>
            <a:r>
              <a:rPr lang="zh-CN" altLang="fr-FR" dirty="0" smtClean="0"/>
              <a:t>親爸爸</a:t>
            </a:r>
            <a:r>
              <a:rPr lang="en-US" dirty="0" smtClean="0"/>
              <a:t>; lit. "Biological Dad"), in order to enforce an image that she was the fatherly power figure in the house</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20</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dirty="0" smtClean="0"/>
              <a:t>which she had ordered </a:t>
            </a:r>
            <a:r>
              <a:rPr lang="en-US" dirty="0" err="1" smtClean="0"/>
              <a:t>Guangxu's</a:t>
            </a:r>
            <a:r>
              <a:rPr lang="en-US" dirty="0" smtClean="0"/>
              <a:t> father to construct, with the official intention not to intervene in politics</a:t>
            </a:r>
          </a:p>
          <a:p>
            <a:r>
              <a:rPr lang="en-US" dirty="0" smtClean="0"/>
              <a:t>aimed at a series of sweeping changes politically, legally, and socially. For a brief time, after the supposed retirement of the Empress Dowager </a:t>
            </a:r>
            <a:r>
              <a:rPr lang="en-US" dirty="0" err="1" smtClean="0"/>
              <a:t>Cixi</a:t>
            </a:r>
            <a:r>
              <a:rPr lang="en-US" dirty="0" smtClean="0"/>
              <a:t>, the </a:t>
            </a:r>
            <a:r>
              <a:rPr lang="en-US" dirty="0" err="1" smtClean="0"/>
              <a:t>Guangxu</a:t>
            </a:r>
            <a:r>
              <a:rPr lang="en-US" dirty="0" smtClean="0"/>
              <a:t> Emperor issued edicts for a massive number of far-reaching modernizing reforms</a:t>
            </a:r>
          </a:p>
          <a:p>
            <a:r>
              <a:rPr lang="en-US" sz="1200" kern="1200" dirty="0" smtClean="0">
                <a:solidFill>
                  <a:schemeClr val="tx1"/>
                </a:solidFill>
                <a:latin typeface="+mn-lt"/>
                <a:ea typeface="+mn-ea"/>
                <a:cs typeface="+mn-cs"/>
              </a:rPr>
              <a:t>The reforms, however, were too sudden for a China still under significant neo-Confucian influence, and displeased </a:t>
            </a:r>
            <a:r>
              <a:rPr lang="en-US" sz="1200" kern="1200" dirty="0" err="1" smtClean="0">
                <a:solidFill>
                  <a:schemeClr val="tx1"/>
                </a:solidFill>
                <a:latin typeface="+mn-lt"/>
                <a:ea typeface="+mn-ea"/>
                <a:cs typeface="+mn-cs"/>
              </a:rPr>
              <a:t>Cixi</a:t>
            </a:r>
            <a:r>
              <a:rPr lang="en-US" sz="1200" kern="1200" dirty="0" smtClean="0">
                <a:solidFill>
                  <a:schemeClr val="tx1"/>
                </a:solidFill>
                <a:latin typeface="+mn-lt"/>
                <a:ea typeface="+mn-ea"/>
                <a:cs typeface="+mn-cs"/>
              </a:rPr>
              <a:t> as it served as a serious check on her power. Some government and military officials warned </a:t>
            </a:r>
            <a:r>
              <a:rPr lang="en-US" sz="1200" kern="1200" dirty="0" err="1" smtClean="0">
                <a:solidFill>
                  <a:schemeClr val="tx1"/>
                </a:solidFill>
                <a:latin typeface="+mn-lt"/>
                <a:ea typeface="+mn-ea"/>
                <a:cs typeface="+mn-cs"/>
              </a:rPr>
              <a:t>Cixi</a:t>
            </a:r>
            <a:r>
              <a:rPr lang="en-US" sz="1200" kern="1200" dirty="0" smtClean="0">
                <a:solidFill>
                  <a:schemeClr val="tx1"/>
                </a:solidFill>
                <a:latin typeface="+mn-lt"/>
                <a:ea typeface="+mn-ea"/>
                <a:cs typeface="+mn-cs"/>
              </a:rPr>
              <a:t> that the </a:t>
            </a:r>
            <a:r>
              <a:rPr lang="en-US" sz="1200" i="1" kern="1200" dirty="0" err="1" smtClean="0">
                <a:solidFill>
                  <a:schemeClr val="tx1"/>
                </a:solidFill>
                <a:latin typeface="+mn-lt"/>
                <a:ea typeface="+mn-ea"/>
                <a:cs typeface="+mn-cs"/>
              </a:rPr>
              <a:t>ming</a:t>
            </a:r>
            <a:r>
              <a:rPr lang="en-US" sz="1200" i="1" kern="1200" dirty="0" smtClean="0">
                <a:solidFill>
                  <a:schemeClr val="tx1"/>
                </a:solidFill>
                <a:latin typeface="+mn-lt"/>
                <a:ea typeface="+mn-ea"/>
                <a:cs typeface="+mn-cs"/>
              </a:rPr>
              <a:t>-shih</a:t>
            </a:r>
            <a:r>
              <a:rPr lang="en-US" sz="1200" kern="1200" dirty="0" smtClean="0">
                <a:solidFill>
                  <a:schemeClr val="tx1"/>
                </a:solidFill>
                <a:latin typeface="+mn-lt"/>
                <a:ea typeface="+mn-ea"/>
                <a:cs typeface="+mn-cs"/>
              </a:rPr>
              <a:t> (reformation bureau) had been geared toward conspiracy. Allegations of treason against the Emperor, as well as suspected Japanese influence within the reform movement, including a suspicious visit from the Japanese Prime Minister, led Empress Dowager </a:t>
            </a:r>
            <a:r>
              <a:rPr lang="en-US" sz="1200" kern="1200" dirty="0" err="1" smtClean="0">
                <a:solidFill>
                  <a:schemeClr val="tx1"/>
                </a:solidFill>
                <a:latin typeface="+mn-lt"/>
                <a:ea typeface="+mn-ea"/>
                <a:cs typeface="+mn-cs"/>
              </a:rPr>
              <a:t>Cixi</a:t>
            </a:r>
            <a:r>
              <a:rPr lang="en-US" sz="1200" kern="1200" dirty="0" smtClean="0">
                <a:solidFill>
                  <a:schemeClr val="tx1"/>
                </a:solidFill>
                <a:latin typeface="+mn-lt"/>
                <a:ea typeface="+mn-ea"/>
                <a:cs typeface="+mn-cs"/>
              </a:rPr>
              <a:t> to resume the role of regent and once again take control of the country</a:t>
            </a:r>
            <a:endParaRPr lang="fr-BE" dirty="0"/>
          </a:p>
        </p:txBody>
      </p:sp>
      <p:sp>
        <p:nvSpPr>
          <p:cNvPr id="4" name="Espace réservé du numéro de diapositive 3"/>
          <p:cNvSpPr>
            <a:spLocks noGrp="1"/>
          </p:cNvSpPr>
          <p:nvPr>
            <p:ph type="sldNum" sz="quarter" idx="10"/>
          </p:nvPr>
        </p:nvSpPr>
        <p:spPr/>
        <p:txBody>
          <a:bodyPr/>
          <a:lstStyle/>
          <a:p>
            <a:fld id="{30C3CC5D-A458-4295-AC8C-A9ECEADB8A2D}" type="slidenum">
              <a:rPr lang="fr-BE" smtClean="0"/>
              <a:pPr/>
              <a:t>21</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a:xfrm>
            <a:off x="6400800" y="6355080"/>
            <a:ext cx="2286000" cy="365760"/>
          </a:xfrm>
        </p:spPr>
        <p:txBody>
          <a:bodyPr/>
          <a:lstStyle>
            <a:lvl1pPr>
              <a:defRPr sz="1400"/>
            </a:lvl1pPr>
          </a:lstStyle>
          <a:p>
            <a:fld id="{89F022DB-0345-40BE-8E1A-5A1E8A78ED05}" type="datetimeFigureOut">
              <a:rPr lang="fr-BE" smtClean="0"/>
              <a:pPr/>
              <a:t>5/05/2014</a:t>
            </a:fld>
            <a:endParaRPr lang="fr-BE"/>
          </a:p>
        </p:txBody>
      </p:sp>
      <p:sp>
        <p:nvSpPr>
          <p:cNvPr id="17" name="Espace réservé du pied de page 16"/>
          <p:cNvSpPr>
            <a:spLocks noGrp="1"/>
          </p:cNvSpPr>
          <p:nvPr>
            <p:ph type="ftr" sz="quarter" idx="11"/>
          </p:nvPr>
        </p:nvSpPr>
        <p:spPr>
          <a:xfrm>
            <a:off x="2898648" y="6355080"/>
            <a:ext cx="3474720" cy="365760"/>
          </a:xfrm>
        </p:spPr>
        <p:txBody>
          <a:bodyPr/>
          <a:lstStyle/>
          <a:p>
            <a:endParaRPr lang="fr-BE"/>
          </a:p>
        </p:txBody>
      </p:sp>
      <p:sp>
        <p:nvSpPr>
          <p:cNvPr id="29" name="Espace réservé du numéro de diapositive 28"/>
          <p:cNvSpPr>
            <a:spLocks noGrp="1"/>
          </p:cNvSpPr>
          <p:nvPr>
            <p:ph type="sldNum" sz="quarter" idx="12"/>
          </p:nvPr>
        </p:nvSpPr>
        <p:spPr>
          <a:xfrm>
            <a:off x="1216152" y="6355080"/>
            <a:ext cx="1219200" cy="365760"/>
          </a:xfrm>
        </p:spPr>
        <p:txBody>
          <a:bodyPr/>
          <a:lstStyle/>
          <a:p>
            <a:fld id="{B1FE92D2-955E-4433-B2C1-E281B5732110}" type="slidenum">
              <a:rPr lang="fr-BE" smtClean="0"/>
              <a:pPr/>
              <a:t>‹N°›</a:t>
            </a:fld>
            <a:endParaRPr lang="fr-BE"/>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F022DB-0345-40BE-8E1A-5A1E8A78ED05}" type="datetimeFigureOut">
              <a:rPr lang="fr-BE" smtClean="0"/>
              <a:pPr/>
              <a:t>5/05/2014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1FE92D2-955E-4433-B2C1-E281B5732110}"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89F022DB-0345-40BE-8E1A-5A1E8A78ED05}" type="datetimeFigureOut">
              <a:rPr lang="fr-BE" smtClean="0"/>
              <a:pPr/>
              <a:t>5/05/2014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1FE92D2-955E-4433-B2C1-E281B5732110}" type="slidenum">
              <a:rPr lang="fr-BE" smtClean="0"/>
              <a:pPr/>
              <a:t>‹N°›</a:t>
            </a:fld>
            <a:endParaRPr lang="fr-BE"/>
          </a:p>
        </p:txBody>
      </p:sp>
      <p:sp>
        <p:nvSpPr>
          <p:cNvPr id="7" name="Connecteur droit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iangle isocè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89F022DB-0345-40BE-8E1A-5A1E8A78ED05}" type="datetimeFigureOut">
              <a:rPr lang="fr-BE" smtClean="0"/>
              <a:pPr/>
              <a:t>5/05/2014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B1FE92D2-955E-4433-B2C1-E281B5732110}" type="slidenum">
              <a:rPr lang="fr-BE" smtClean="0"/>
              <a:pPr/>
              <a:t>‹N°›</a:t>
            </a:fld>
            <a:endParaRPr lang="fr-BE"/>
          </a:p>
        </p:txBody>
      </p:sp>
      <p:sp>
        <p:nvSpPr>
          <p:cNvPr id="8" name="Espace réservé du contenu 7"/>
          <p:cNvSpPr>
            <a:spLocks noGrp="1"/>
          </p:cNvSpPr>
          <p:nvPr>
            <p:ph sz="quarter" idx="1"/>
          </p:nvPr>
        </p:nvSpPr>
        <p:spPr>
          <a:xfrm>
            <a:off x="457200" y="1219200"/>
            <a:ext cx="8229600"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a:xfrm>
            <a:off x="6400800" y="6355080"/>
            <a:ext cx="2286000" cy="365760"/>
          </a:xfrm>
        </p:spPr>
        <p:txBody>
          <a:bodyPr/>
          <a:lstStyle/>
          <a:p>
            <a:fld id="{89F022DB-0345-40BE-8E1A-5A1E8A78ED05}" type="datetimeFigureOut">
              <a:rPr lang="fr-BE" smtClean="0"/>
              <a:pPr/>
              <a:t>5/05/2014</a:t>
            </a:fld>
            <a:endParaRPr lang="fr-BE"/>
          </a:p>
        </p:txBody>
      </p:sp>
      <p:sp>
        <p:nvSpPr>
          <p:cNvPr id="5" name="Espace réservé du pied de page 4"/>
          <p:cNvSpPr>
            <a:spLocks noGrp="1"/>
          </p:cNvSpPr>
          <p:nvPr>
            <p:ph type="ftr" sz="quarter" idx="11"/>
          </p:nvPr>
        </p:nvSpPr>
        <p:spPr>
          <a:xfrm>
            <a:off x="2898648" y="6355080"/>
            <a:ext cx="3474720" cy="365760"/>
          </a:xfrm>
        </p:spPr>
        <p:txBody>
          <a:bodyPr/>
          <a:lstStyle/>
          <a:p>
            <a:endParaRPr lang="fr-BE"/>
          </a:p>
        </p:txBody>
      </p:sp>
      <p:sp>
        <p:nvSpPr>
          <p:cNvPr id="6" name="Espace réservé du numéro de diapositive 5"/>
          <p:cNvSpPr>
            <a:spLocks noGrp="1"/>
          </p:cNvSpPr>
          <p:nvPr>
            <p:ph type="sldNum" sz="quarter" idx="12"/>
          </p:nvPr>
        </p:nvSpPr>
        <p:spPr>
          <a:xfrm>
            <a:off x="1069848" y="6355080"/>
            <a:ext cx="1520952" cy="365760"/>
          </a:xfrm>
        </p:spPr>
        <p:txBody>
          <a:bodyPr/>
          <a:lstStyle/>
          <a:p>
            <a:fld id="{B1FE92D2-955E-4433-B2C1-E281B5732110}" type="slidenum">
              <a:rPr lang="fr-BE" smtClean="0"/>
              <a:pPr/>
              <a:t>‹N°›</a:t>
            </a:fld>
            <a:endParaRPr lang="fr-BE"/>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89F022DB-0345-40BE-8E1A-5A1E8A78ED05}" type="datetimeFigureOut">
              <a:rPr lang="fr-BE" smtClean="0"/>
              <a:pPr/>
              <a:t>5/05/2014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1FE92D2-955E-4433-B2C1-E281B5732110}" type="slidenum">
              <a:rPr lang="fr-BE" smtClean="0"/>
              <a:pPr/>
              <a:t>‹N°›</a:t>
            </a:fld>
            <a:endParaRPr lang="fr-BE"/>
          </a:p>
        </p:txBody>
      </p:sp>
      <p:sp>
        <p:nvSpPr>
          <p:cNvPr id="9" name="Espace réservé du contenu 8"/>
          <p:cNvSpPr>
            <a:spLocks noGrp="1"/>
          </p:cNvSpPr>
          <p:nvPr>
            <p:ph sz="quarter" idx="1"/>
          </p:nvPr>
        </p:nvSpPr>
        <p:spPr>
          <a:xfrm>
            <a:off x="457200" y="1219200"/>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632198" y="1216152"/>
            <a:ext cx="4041648" cy="493776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89F022DB-0345-40BE-8E1A-5A1E8A78ED05}" type="datetimeFigureOut">
              <a:rPr lang="fr-BE" smtClean="0"/>
              <a:pPr/>
              <a:t>5/05/2014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B1FE92D2-955E-4433-B2C1-E281B5732110}" type="slidenum">
              <a:rPr lang="fr-BE" smtClean="0"/>
              <a:pPr/>
              <a:t>‹N°›</a:t>
            </a:fld>
            <a:endParaRPr lang="fr-BE"/>
          </a:p>
        </p:txBody>
      </p:sp>
      <p:sp>
        <p:nvSpPr>
          <p:cNvPr id="11" name="Espace réservé du contenu 10"/>
          <p:cNvSpPr>
            <a:spLocks noGrp="1"/>
          </p:cNvSpPr>
          <p:nvPr>
            <p:ph sz="quarter" idx="2"/>
          </p:nvPr>
        </p:nvSpPr>
        <p:spPr>
          <a:xfrm>
            <a:off x="457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648200" y="2133600"/>
            <a:ext cx="4038600" cy="40386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914400"/>
          </a:xfrm>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89F022DB-0345-40BE-8E1A-5A1E8A78ED05}" type="datetimeFigureOut">
              <a:rPr lang="fr-BE" smtClean="0"/>
              <a:pPr/>
              <a:t>5/05/2014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B1FE92D2-955E-4433-B2C1-E281B5732110}" type="slidenum">
              <a:rPr lang="fr-BE" smtClean="0"/>
              <a:pPr/>
              <a:t>‹N°›</a:t>
            </a:fld>
            <a:endParaRPr lang="fr-BE"/>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9F022DB-0345-40BE-8E1A-5A1E8A78ED05}" type="datetimeFigureOut">
              <a:rPr lang="fr-BE" smtClean="0"/>
              <a:pPr/>
              <a:t>5/05/2014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B1FE92D2-955E-4433-B2C1-E281B5732110}" type="slidenum">
              <a:rPr lang="fr-BE" smtClean="0"/>
              <a:pPr/>
              <a:t>‹N°›</a:t>
            </a:fld>
            <a:endParaRPr lang="fr-BE"/>
          </a:p>
        </p:txBody>
      </p:sp>
      <p:sp>
        <p:nvSpPr>
          <p:cNvPr id="5" name="Connecteur droit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iangle isocè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9F022DB-0345-40BE-8E1A-5A1E8A78ED05}" type="datetimeFigureOut">
              <a:rPr lang="fr-BE" smtClean="0"/>
              <a:pPr/>
              <a:t>5/05/2014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1FE92D2-955E-4433-B2C1-E281B5732110}" type="slidenum">
              <a:rPr lang="fr-BE" smtClean="0"/>
              <a:pPr/>
              <a:t>‹N°›</a:t>
            </a:fld>
            <a:endParaRPr lang="fr-BE"/>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Connecteur droit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u contenu 11"/>
          <p:cNvSpPr>
            <a:spLocks noGrp="1"/>
          </p:cNvSpPr>
          <p:nvPr>
            <p:ph sz="quarter" idx="1"/>
          </p:nvPr>
        </p:nvSpPr>
        <p:spPr>
          <a:xfrm>
            <a:off x="304800" y="304800"/>
            <a:ext cx="5715000" cy="5715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89F022DB-0345-40BE-8E1A-5A1E8A78ED05}" type="datetimeFigureOut">
              <a:rPr lang="fr-BE" smtClean="0"/>
              <a:pPr/>
              <a:t>5/05/2014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B1FE92D2-955E-4433-B2C1-E281B5732110}" type="slidenum">
              <a:rPr lang="fr-BE" smtClean="0"/>
              <a:pPr/>
              <a:t>‹N°›</a:t>
            </a:fld>
            <a:endParaRPr lang="fr-BE"/>
          </a:p>
        </p:txBody>
      </p:sp>
      <p:sp>
        <p:nvSpPr>
          <p:cNvPr id="8" name="Connecteur droit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iangle isocè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152400"/>
            <a:ext cx="8229600" cy="990600"/>
          </a:xfrm>
          <a:prstGeom prst="rect">
            <a:avLst/>
          </a:prstGeom>
        </p:spPr>
        <p:txBody>
          <a:bodyPr vert="horz"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89F022DB-0345-40BE-8E1A-5A1E8A78ED05}" type="datetimeFigureOut">
              <a:rPr lang="fr-BE" smtClean="0"/>
              <a:pPr/>
              <a:t>5/05/2014</a:t>
            </a:fld>
            <a:endParaRPr lang="fr-BE"/>
          </a:p>
        </p:txBody>
      </p:sp>
      <p:sp>
        <p:nvSpPr>
          <p:cNvPr id="3" name="Espace réservé du pied de page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1FE92D2-955E-4433-B2C1-E281B5732110}" type="slidenum">
              <a:rPr lang="fr-BE" smtClean="0"/>
              <a:pPr/>
              <a:t>‹N°›</a:t>
            </a:fld>
            <a:endParaRPr lang="fr-BE"/>
          </a:p>
        </p:txBody>
      </p:sp>
      <p:sp>
        <p:nvSpPr>
          <p:cNvPr id="28" name="Connecteur droit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cteur droit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iangle isocè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Prince_Gong_2.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File:%E3%80%8A%E6%B8%B8%E8%89%BA%E6%80%A1%E6%83%85%E5%9B%BE%E3%80%8B.jp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hyperlink" Target="http://en.wikipedia.org/wiki/File:Emperor_Guangxu.jpg" TargetMode="Externa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19200" y="3717032"/>
            <a:ext cx="6858000" cy="1159768"/>
          </a:xfrm>
        </p:spPr>
        <p:txBody>
          <a:bodyPr>
            <a:normAutofit/>
          </a:bodyPr>
          <a:lstStyle/>
          <a:p>
            <a:pPr algn="ctr"/>
            <a:r>
              <a:rPr lang="en-US" sz="2000" dirty="0" smtClean="0">
                <a:solidFill>
                  <a:schemeClr val="accent1">
                    <a:lumMod val="50000"/>
                  </a:schemeClr>
                </a:solidFill>
              </a:rPr>
              <a:t>How </a:t>
            </a:r>
            <a:r>
              <a:rPr lang="en-US" sz="2000" dirty="0" err="1" smtClean="0">
                <a:solidFill>
                  <a:schemeClr val="accent1">
                    <a:lumMod val="50000"/>
                  </a:schemeClr>
                </a:solidFill>
              </a:rPr>
              <a:t>Cixi</a:t>
            </a:r>
            <a:r>
              <a:rPr lang="en-US" sz="2000" dirty="0" smtClean="0">
                <a:solidFill>
                  <a:schemeClr val="accent1">
                    <a:lumMod val="50000"/>
                  </a:schemeClr>
                </a:solidFill>
              </a:rPr>
              <a:t> became the Strongest Woman of Qing China and the Selection </a:t>
            </a:r>
            <a:r>
              <a:rPr lang="en-US" sz="2000" dirty="0" smtClean="0">
                <a:solidFill>
                  <a:schemeClr val="accent1">
                    <a:lumMod val="50000"/>
                  </a:schemeClr>
                </a:solidFill>
              </a:rPr>
              <a:t>of </a:t>
            </a:r>
            <a:r>
              <a:rPr lang="en-US" sz="2000" dirty="0" smtClean="0">
                <a:solidFill>
                  <a:schemeClr val="accent1">
                    <a:lumMod val="50000"/>
                  </a:schemeClr>
                </a:solidFill>
              </a:rPr>
              <a:t>Imperial Concubines during the Qing Dynasty (1644-1911)</a:t>
            </a:r>
            <a:endParaRPr lang="en-US" sz="2000" dirty="0">
              <a:solidFill>
                <a:schemeClr val="accent1">
                  <a:lumMod val="50000"/>
                </a:schemeClr>
              </a:solidFill>
            </a:endParaRPr>
          </a:p>
        </p:txBody>
      </p:sp>
      <p:sp>
        <p:nvSpPr>
          <p:cNvPr id="3" name="Sous-titre 2"/>
          <p:cNvSpPr>
            <a:spLocks noGrp="1"/>
          </p:cNvSpPr>
          <p:nvPr>
            <p:ph type="subTitle" idx="1"/>
          </p:nvPr>
        </p:nvSpPr>
        <p:spPr/>
        <p:txBody>
          <a:bodyPr/>
          <a:lstStyle/>
          <a:p>
            <a:r>
              <a:rPr lang="fr-BE" dirty="0" smtClean="0"/>
              <a:t>Cixi (1835-1908)</a:t>
            </a:r>
            <a:endParaRPr lang="fr-BE" dirty="0"/>
          </a:p>
        </p:txBody>
      </p:sp>
      <p:pic>
        <p:nvPicPr>
          <p:cNvPr id="1027" name="Picture 3" descr="C:\Users\User\Desktop\ppt\fenghuang5.jpg"/>
          <p:cNvPicPr>
            <a:picLocks noChangeAspect="1" noChangeArrowheads="1"/>
          </p:cNvPicPr>
          <p:nvPr/>
        </p:nvPicPr>
        <p:blipFill>
          <a:blip r:embed="rId2" cstate="print"/>
          <a:srcRect/>
          <a:stretch>
            <a:fillRect/>
          </a:stretch>
        </p:blipFill>
        <p:spPr bwMode="auto">
          <a:xfrm>
            <a:off x="3059832" y="188640"/>
            <a:ext cx="3317354" cy="331735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680120"/>
          </a:xfrm>
        </p:spPr>
        <p:txBody>
          <a:bodyPr/>
          <a:lstStyle/>
          <a:p>
            <a:r>
              <a:rPr lang="en-US" dirty="0" smtClean="0">
                <a:solidFill>
                  <a:schemeClr val="accent2">
                    <a:lumMod val="75000"/>
                  </a:schemeClr>
                </a:solidFill>
              </a:rPr>
              <a:t>What happened at night?</a:t>
            </a:r>
            <a:endParaRPr lang="en-US" dirty="0">
              <a:solidFill>
                <a:schemeClr val="accent2">
                  <a:lumMod val="75000"/>
                </a:schemeClr>
              </a:solidFill>
            </a:endParaRPr>
          </a:p>
        </p:txBody>
      </p:sp>
      <p:sp>
        <p:nvSpPr>
          <p:cNvPr id="3" name="Espace réservé du contenu 2"/>
          <p:cNvSpPr>
            <a:spLocks noGrp="1"/>
          </p:cNvSpPr>
          <p:nvPr>
            <p:ph sz="quarter" idx="1"/>
          </p:nvPr>
        </p:nvSpPr>
        <p:spPr>
          <a:xfrm>
            <a:off x="457200" y="1219200"/>
            <a:ext cx="5338936" cy="5234136"/>
          </a:xfrm>
        </p:spPr>
        <p:txBody>
          <a:bodyPr>
            <a:normAutofit fontScale="70000" lnSpcReduction="20000"/>
          </a:bodyPr>
          <a:lstStyle/>
          <a:p>
            <a:pPr algn="just"/>
            <a:r>
              <a:rPr lang="fr-BE" dirty="0" smtClean="0"/>
              <a:t>The </a:t>
            </a:r>
            <a:r>
              <a:rPr lang="en-US" dirty="0" smtClean="0"/>
              <a:t>two eunuchs leaved the emperors bedroom and waited </a:t>
            </a:r>
            <a:r>
              <a:rPr lang="en-US" dirty="0" smtClean="0"/>
              <a:t>behind </a:t>
            </a:r>
            <a:r>
              <a:rPr lang="en-US" dirty="0" smtClean="0"/>
              <a:t>the room. After a while they knocked on the door and if the emperor did not react, they waited five more minutes. In total they would </a:t>
            </a:r>
            <a:r>
              <a:rPr lang="en-US" dirty="0" smtClean="0">
                <a:solidFill>
                  <a:schemeClr val="accent2">
                    <a:lumMod val="75000"/>
                  </a:schemeClr>
                </a:solidFill>
              </a:rPr>
              <a:t>knock three times</a:t>
            </a:r>
            <a:r>
              <a:rPr lang="en-US" dirty="0" smtClean="0"/>
              <a:t>. If the third time the emperor had still not reacted, they entered the room to invite </a:t>
            </a:r>
            <a:r>
              <a:rPr lang="en-US" dirty="0" smtClean="0"/>
              <a:t>the Heavens Son to take a break. </a:t>
            </a:r>
            <a:endParaRPr lang="en-US" dirty="0" smtClean="0"/>
          </a:p>
          <a:p>
            <a:pPr algn="just">
              <a:buNone/>
            </a:pPr>
            <a:r>
              <a:rPr lang="en-US" dirty="0" smtClean="0"/>
              <a:t>     The </a:t>
            </a:r>
            <a:r>
              <a:rPr lang="en-US" dirty="0" smtClean="0"/>
              <a:t>Emperor </a:t>
            </a:r>
            <a:r>
              <a:rPr lang="en-US" dirty="0" smtClean="0"/>
              <a:t>was not supposed to exhaust his </a:t>
            </a:r>
            <a:r>
              <a:rPr lang="en-US" dirty="0" smtClean="0"/>
              <a:t>Heavenly </a:t>
            </a:r>
            <a:r>
              <a:rPr lang="en-US" dirty="0" smtClean="0"/>
              <a:t>B</a:t>
            </a:r>
            <a:r>
              <a:rPr lang="en-US" dirty="0" smtClean="0"/>
              <a:t>ody </a:t>
            </a:r>
            <a:r>
              <a:rPr lang="en-US" dirty="0" smtClean="0"/>
              <a:t>or waste his </a:t>
            </a:r>
            <a:r>
              <a:rPr lang="en-US" dirty="0" smtClean="0"/>
              <a:t>Heavenly </a:t>
            </a:r>
            <a:r>
              <a:rPr lang="en-US" dirty="0" smtClean="0"/>
              <a:t>E</a:t>
            </a:r>
            <a:r>
              <a:rPr lang="en-US" dirty="0" smtClean="0"/>
              <a:t>ssence </a:t>
            </a:r>
            <a:r>
              <a:rPr lang="en-US" dirty="0" smtClean="0"/>
              <a:t>on which the entire empire relayed.  </a:t>
            </a:r>
          </a:p>
          <a:p>
            <a:pPr algn="just"/>
            <a:r>
              <a:rPr lang="en-US" dirty="0" smtClean="0"/>
              <a:t>Before the eunuchs took back the girl,  they would ask the emperor a question: </a:t>
            </a:r>
          </a:p>
          <a:p>
            <a:pPr algn="just">
              <a:buNone/>
            </a:pPr>
            <a:r>
              <a:rPr lang="en-US" dirty="0" smtClean="0"/>
              <a:t>     ‘</a:t>
            </a:r>
            <a:r>
              <a:rPr lang="en-US" dirty="0" smtClean="0">
                <a:solidFill>
                  <a:schemeClr val="accent2">
                    <a:lumMod val="75000"/>
                  </a:schemeClr>
                </a:solidFill>
              </a:rPr>
              <a:t>’Stay or leave?</a:t>
            </a:r>
            <a:r>
              <a:rPr lang="en-US" dirty="0" smtClean="0"/>
              <a:t>’’. </a:t>
            </a:r>
          </a:p>
          <a:p>
            <a:pPr marL="514350" indent="-514350" algn="just">
              <a:buFont typeface="+mj-lt"/>
              <a:buAutoNum type="arabicPeriod"/>
            </a:pPr>
            <a:r>
              <a:rPr lang="en-US" dirty="0" smtClean="0"/>
              <a:t>If he the emperor answered ‘’</a:t>
            </a:r>
            <a:r>
              <a:rPr lang="en-US" dirty="0" smtClean="0">
                <a:solidFill>
                  <a:schemeClr val="accent2">
                    <a:lumMod val="75000"/>
                  </a:schemeClr>
                </a:solidFill>
              </a:rPr>
              <a:t>leave</a:t>
            </a:r>
            <a:r>
              <a:rPr lang="en-US" dirty="0" smtClean="0"/>
              <a:t>’’, the girl was send to the Forbidden Cities hospital where </a:t>
            </a:r>
            <a:r>
              <a:rPr lang="en-US" dirty="0" smtClean="0"/>
              <a:t>acupuncture was </a:t>
            </a:r>
            <a:r>
              <a:rPr lang="en-US" dirty="0" smtClean="0"/>
              <a:t>applied to induce abortion. </a:t>
            </a:r>
          </a:p>
          <a:p>
            <a:pPr marL="514350" indent="-514350" algn="just">
              <a:buFont typeface="+mj-lt"/>
              <a:buAutoNum type="arabicPeriod"/>
            </a:pPr>
            <a:r>
              <a:rPr lang="en-US" dirty="0" smtClean="0"/>
              <a:t>If the emperor answered ‘’</a:t>
            </a:r>
            <a:r>
              <a:rPr lang="en-US" dirty="0" smtClean="0">
                <a:solidFill>
                  <a:schemeClr val="accent2">
                    <a:lumMod val="75000"/>
                  </a:schemeClr>
                </a:solidFill>
              </a:rPr>
              <a:t>stay</a:t>
            </a:r>
            <a:r>
              <a:rPr lang="en-US" dirty="0" smtClean="0"/>
              <a:t>’, the date and hour was recorded on the </a:t>
            </a:r>
            <a:r>
              <a:rPr lang="en-US" dirty="0" smtClean="0"/>
              <a:t>plaque</a:t>
            </a:r>
            <a:r>
              <a:rPr lang="en-US" dirty="0" smtClean="0"/>
              <a:t> </a:t>
            </a:r>
            <a:r>
              <a:rPr lang="en-US" dirty="0" smtClean="0"/>
              <a:t>to prepare for the emperors eventual posterity. </a:t>
            </a:r>
            <a:endParaRPr lang="fr-BE" dirty="0"/>
          </a:p>
        </p:txBody>
      </p:sp>
      <p:pic>
        <p:nvPicPr>
          <p:cNvPr id="30723" name="Picture 3" descr="C:\Users\User\Desktop\ppt\pinfei3.jpg"/>
          <p:cNvPicPr>
            <a:picLocks noGrp="1" noChangeAspect="1" noChangeArrowheads="1"/>
          </p:cNvPicPr>
          <p:nvPr>
            <p:ph sz="quarter" idx="2"/>
          </p:nvPr>
        </p:nvPicPr>
        <p:blipFill>
          <a:blip r:embed="rId2" cstate="print"/>
          <a:srcRect/>
          <a:stretch>
            <a:fillRect/>
          </a:stretch>
        </p:blipFill>
        <p:spPr bwMode="auto">
          <a:xfrm>
            <a:off x="6372200" y="350861"/>
            <a:ext cx="2519671" cy="3066490"/>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0724" name="Picture 4" descr="C:\Users\User\Desktop\u=284720873,1209324965&amp;fm=23&amp;gp=0.jpg"/>
          <p:cNvPicPr>
            <a:picLocks noChangeAspect="1" noChangeArrowheads="1"/>
          </p:cNvPicPr>
          <p:nvPr/>
        </p:nvPicPr>
        <p:blipFill>
          <a:blip r:embed="rId3" cstate="print"/>
          <a:srcRect/>
          <a:stretch>
            <a:fillRect/>
          </a:stretch>
        </p:blipFill>
        <p:spPr bwMode="auto">
          <a:xfrm>
            <a:off x="6372200" y="3789040"/>
            <a:ext cx="2520280" cy="2658895"/>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824136"/>
          </a:xfrm>
        </p:spPr>
        <p:txBody>
          <a:bodyPr>
            <a:noAutofit/>
          </a:bodyPr>
          <a:lstStyle/>
          <a:p>
            <a:pPr algn="ctr"/>
            <a:r>
              <a:rPr lang="fr-BE" sz="2800" dirty="0" err="1" smtClean="0">
                <a:solidFill>
                  <a:schemeClr val="accent2">
                    <a:lumMod val="75000"/>
                  </a:schemeClr>
                </a:solidFill>
              </a:rPr>
              <a:t>What</a:t>
            </a:r>
            <a:r>
              <a:rPr lang="fr-BE" sz="2800" dirty="0" smtClean="0">
                <a:solidFill>
                  <a:schemeClr val="accent2">
                    <a:lumMod val="75000"/>
                  </a:schemeClr>
                </a:solidFill>
              </a:rPr>
              <a:t> </a:t>
            </a:r>
            <a:r>
              <a:rPr lang="fr-BE" sz="2800" dirty="0" err="1" smtClean="0">
                <a:solidFill>
                  <a:schemeClr val="accent2">
                    <a:lumMod val="75000"/>
                  </a:schemeClr>
                </a:solidFill>
              </a:rPr>
              <a:t>happened</a:t>
            </a:r>
            <a:r>
              <a:rPr lang="fr-BE" sz="2800" dirty="0" smtClean="0">
                <a:solidFill>
                  <a:schemeClr val="accent2">
                    <a:lumMod val="75000"/>
                  </a:schemeClr>
                </a:solidFill>
              </a:rPr>
              <a:t> </a:t>
            </a:r>
            <a:r>
              <a:rPr lang="fr-BE" sz="2800" dirty="0" err="1" smtClean="0">
                <a:solidFill>
                  <a:schemeClr val="accent2">
                    <a:lumMod val="75000"/>
                  </a:schemeClr>
                </a:solidFill>
              </a:rPr>
              <a:t>with</a:t>
            </a:r>
            <a:r>
              <a:rPr lang="fr-BE" sz="2800" dirty="0" smtClean="0">
                <a:solidFill>
                  <a:schemeClr val="accent2">
                    <a:lumMod val="75000"/>
                  </a:schemeClr>
                </a:solidFill>
              </a:rPr>
              <a:t> the concubines </a:t>
            </a:r>
            <a:r>
              <a:rPr lang="fr-BE" sz="2800" dirty="0" err="1" smtClean="0">
                <a:solidFill>
                  <a:schemeClr val="accent2">
                    <a:lumMod val="75000"/>
                  </a:schemeClr>
                </a:solidFill>
              </a:rPr>
              <a:t>when</a:t>
            </a:r>
            <a:r>
              <a:rPr lang="fr-BE" sz="2800" dirty="0" smtClean="0">
                <a:solidFill>
                  <a:schemeClr val="accent2">
                    <a:lumMod val="75000"/>
                  </a:schemeClr>
                </a:solidFill>
              </a:rPr>
              <a:t> the </a:t>
            </a:r>
            <a:r>
              <a:rPr lang="fr-BE" sz="2800" dirty="0" err="1" smtClean="0">
                <a:solidFill>
                  <a:schemeClr val="accent2">
                    <a:lumMod val="75000"/>
                  </a:schemeClr>
                </a:solidFill>
              </a:rPr>
              <a:t>emperor</a:t>
            </a:r>
            <a:r>
              <a:rPr lang="fr-BE" sz="2800" dirty="0" smtClean="0">
                <a:solidFill>
                  <a:schemeClr val="accent2">
                    <a:lumMod val="75000"/>
                  </a:schemeClr>
                </a:solidFill>
              </a:rPr>
              <a:t> </a:t>
            </a:r>
            <a:r>
              <a:rPr lang="fr-BE" sz="2800" dirty="0" err="1" smtClean="0">
                <a:solidFill>
                  <a:schemeClr val="accent2">
                    <a:lumMod val="75000"/>
                  </a:schemeClr>
                </a:solidFill>
              </a:rPr>
              <a:t>passed</a:t>
            </a:r>
            <a:r>
              <a:rPr lang="fr-BE" sz="2800" dirty="0" smtClean="0">
                <a:solidFill>
                  <a:schemeClr val="accent2">
                    <a:lumMod val="75000"/>
                  </a:schemeClr>
                </a:solidFill>
              </a:rPr>
              <a:t> </a:t>
            </a:r>
            <a:r>
              <a:rPr lang="fr-BE" sz="2800" dirty="0" err="1" smtClean="0">
                <a:solidFill>
                  <a:schemeClr val="accent2">
                    <a:lumMod val="75000"/>
                  </a:schemeClr>
                </a:solidFill>
              </a:rPr>
              <a:t>away</a:t>
            </a:r>
            <a:r>
              <a:rPr lang="fr-BE" sz="2800" dirty="0" smtClean="0">
                <a:solidFill>
                  <a:schemeClr val="accent2">
                    <a:lumMod val="75000"/>
                  </a:schemeClr>
                </a:solidFill>
              </a:rPr>
              <a:t>?</a:t>
            </a:r>
            <a:endParaRPr lang="fr-BE" sz="2800" dirty="0">
              <a:solidFill>
                <a:schemeClr val="accent2">
                  <a:lumMod val="75000"/>
                </a:schemeClr>
              </a:solidFill>
            </a:endParaRPr>
          </a:p>
        </p:txBody>
      </p:sp>
      <p:sp>
        <p:nvSpPr>
          <p:cNvPr id="3" name="Espace réservé du contenu 2"/>
          <p:cNvSpPr>
            <a:spLocks noGrp="1"/>
          </p:cNvSpPr>
          <p:nvPr>
            <p:ph sz="quarter" idx="1"/>
          </p:nvPr>
        </p:nvSpPr>
        <p:spPr>
          <a:xfrm>
            <a:off x="457200" y="1340768"/>
            <a:ext cx="4402832" cy="5328592"/>
          </a:xfrm>
        </p:spPr>
        <p:txBody>
          <a:bodyPr>
            <a:normAutofit lnSpcReduction="10000"/>
          </a:bodyPr>
          <a:lstStyle/>
          <a:p>
            <a:pPr lvl="0" algn="just"/>
            <a:r>
              <a:rPr lang="en-US" sz="2000" dirty="0" smtClean="0"/>
              <a:t>There are records concerning the imperial concubines belonging to the eight ranks of the hierarchy. Historians know with certainty that </a:t>
            </a:r>
            <a:r>
              <a:rPr lang="en-US" sz="2000" dirty="0" smtClean="0">
                <a:solidFill>
                  <a:schemeClr val="accent2">
                    <a:lumMod val="75000"/>
                  </a:schemeClr>
                </a:solidFill>
              </a:rPr>
              <a:t>emperor </a:t>
            </a:r>
            <a:r>
              <a:rPr lang="en-US" sz="2000" dirty="0" err="1" smtClean="0">
                <a:solidFill>
                  <a:schemeClr val="accent2">
                    <a:lumMod val="75000"/>
                  </a:schemeClr>
                </a:solidFill>
              </a:rPr>
              <a:t>Kangxi</a:t>
            </a:r>
            <a:r>
              <a:rPr lang="en-US" sz="2000" dirty="0" smtClean="0">
                <a:solidFill>
                  <a:schemeClr val="accent2">
                    <a:lumMod val="75000"/>
                  </a:schemeClr>
                </a:solidFill>
              </a:rPr>
              <a:t> </a:t>
            </a:r>
            <a:r>
              <a:rPr lang="en-US" sz="2000" dirty="0" smtClean="0"/>
              <a:t>held </a:t>
            </a:r>
            <a:r>
              <a:rPr lang="en-US" sz="2000" dirty="0" smtClean="0"/>
              <a:t>the most consorts (79). However it remains difficult to tell exactly how many </a:t>
            </a:r>
            <a:r>
              <a:rPr lang="en-US" sz="2000" dirty="0" smtClean="0"/>
              <a:t>ladies </a:t>
            </a:r>
            <a:r>
              <a:rPr lang="en-US" sz="2000" dirty="0" smtClean="0"/>
              <a:t>each emperor has had </a:t>
            </a:r>
            <a:r>
              <a:rPr lang="en-US" sz="2000" dirty="0" smtClean="0"/>
              <a:t>exactly and </a:t>
            </a:r>
            <a:r>
              <a:rPr lang="en-US" sz="2000" dirty="0" smtClean="0"/>
              <a:t>how many </a:t>
            </a:r>
            <a:r>
              <a:rPr lang="en-US" sz="2000" dirty="0" smtClean="0"/>
              <a:t>he </a:t>
            </a:r>
            <a:r>
              <a:rPr lang="en-US" sz="2000" dirty="0" smtClean="0"/>
              <a:t>personally knew or even spoke with. </a:t>
            </a:r>
          </a:p>
          <a:p>
            <a:pPr lvl="0" algn="just"/>
            <a:r>
              <a:rPr lang="en-US" sz="2000" dirty="0" smtClean="0"/>
              <a:t>When the emperor passed away his harem did not become the successors.  His son preferred to choose his own </a:t>
            </a:r>
            <a:r>
              <a:rPr lang="en-US" sz="2000" dirty="0" smtClean="0"/>
              <a:t>consorts</a:t>
            </a:r>
            <a:r>
              <a:rPr lang="en-US" sz="2000" dirty="0" smtClean="0"/>
              <a:t>. The ones of his father got ‘released’ or got </a:t>
            </a:r>
            <a:r>
              <a:rPr lang="en-US" sz="2000" dirty="0" smtClean="0"/>
              <a:t>the new Emperors </a:t>
            </a:r>
            <a:r>
              <a:rPr lang="en-US" sz="2000" dirty="0" smtClean="0"/>
              <a:t>favor, but </a:t>
            </a:r>
            <a:r>
              <a:rPr lang="en-US" sz="2000" dirty="0" smtClean="0">
                <a:solidFill>
                  <a:schemeClr val="accent2">
                    <a:lumMod val="75000"/>
                  </a:schemeClr>
                </a:solidFill>
              </a:rPr>
              <a:t>in most cases they where pushed aside by the new concubines</a:t>
            </a:r>
            <a:r>
              <a:rPr lang="en-US" sz="2000" dirty="0" smtClean="0"/>
              <a:t>. </a:t>
            </a:r>
            <a:endParaRPr lang="fr-BE" sz="2000" dirty="0"/>
          </a:p>
        </p:txBody>
      </p:sp>
      <p:pic>
        <p:nvPicPr>
          <p:cNvPr id="27652" name="Picture 4" descr="C:\Users\User\Desktop\ppt\pinfei9.jpg"/>
          <p:cNvPicPr>
            <a:picLocks noGrp="1" noChangeAspect="1" noChangeArrowheads="1"/>
          </p:cNvPicPr>
          <p:nvPr>
            <p:ph sz="quarter" idx="2"/>
          </p:nvPr>
        </p:nvPicPr>
        <p:blipFill>
          <a:blip r:embed="rId3" cstate="print"/>
          <a:srcRect/>
          <a:stretch>
            <a:fillRect/>
          </a:stretch>
        </p:blipFill>
        <p:spPr bwMode="auto">
          <a:xfrm>
            <a:off x="5215185" y="1412776"/>
            <a:ext cx="3446145" cy="47403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52128"/>
          </a:xfrm>
        </p:spPr>
        <p:txBody>
          <a:bodyPr>
            <a:normAutofit/>
          </a:bodyPr>
          <a:lstStyle/>
          <a:p>
            <a:pPr algn="ctr"/>
            <a:r>
              <a:rPr lang="fr-BE" sz="4000" dirty="0" smtClean="0"/>
              <a:t>Imperial Concubines</a:t>
            </a:r>
            <a:endParaRPr lang="fr-BE" sz="4000" dirty="0"/>
          </a:p>
        </p:txBody>
      </p:sp>
      <p:pic>
        <p:nvPicPr>
          <p:cNvPr id="32770" name="Picture 2" descr="C:\Users\User\Desktop\ppt\pinfei1.jpg"/>
          <p:cNvPicPr>
            <a:picLocks noGrp="1" noChangeAspect="1" noChangeArrowheads="1"/>
          </p:cNvPicPr>
          <p:nvPr>
            <p:ph sz="quarter" idx="1"/>
          </p:nvPr>
        </p:nvPicPr>
        <p:blipFill>
          <a:blip r:embed="rId2" cstate="print"/>
          <a:srcRect/>
          <a:stretch>
            <a:fillRect/>
          </a:stretch>
        </p:blipFill>
        <p:spPr bwMode="auto">
          <a:xfrm>
            <a:off x="539552" y="1412776"/>
            <a:ext cx="3800475" cy="468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771" name="Picture 3" descr="C:\Users\User\Desktop\ppt\pinfei4.jpg"/>
          <p:cNvPicPr>
            <a:picLocks noGrp="1" noChangeAspect="1" noChangeArrowheads="1"/>
          </p:cNvPicPr>
          <p:nvPr>
            <p:ph sz="quarter" idx="2"/>
          </p:nvPr>
        </p:nvPicPr>
        <p:blipFill>
          <a:blip r:embed="rId3" cstate="print"/>
          <a:srcRect/>
          <a:stretch>
            <a:fillRect/>
          </a:stretch>
        </p:blipFill>
        <p:spPr bwMode="auto">
          <a:xfrm>
            <a:off x="4632325" y="1996140"/>
            <a:ext cx="4041775" cy="33768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680120"/>
          </a:xfrm>
        </p:spPr>
        <p:txBody>
          <a:bodyPr/>
          <a:lstStyle/>
          <a:p>
            <a:r>
              <a:rPr lang="en-US" dirty="0" err="1" smtClean="0">
                <a:solidFill>
                  <a:schemeClr val="accent1"/>
                </a:solidFill>
              </a:rPr>
              <a:t>Cixi’s</a:t>
            </a:r>
            <a:r>
              <a:rPr lang="en-US" dirty="0" smtClean="0">
                <a:solidFill>
                  <a:schemeClr val="accent1"/>
                </a:solidFill>
              </a:rPr>
              <a:t> </a:t>
            </a:r>
            <a:r>
              <a:rPr lang="zh-CN" altLang="fr-FR" dirty="0" smtClean="0">
                <a:solidFill>
                  <a:schemeClr val="accent1"/>
                </a:solidFill>
              </a:rPr>
              <a:t>（慈禧）</a:t>
            </a:r>
            <a:r>
              <a:rPr lang="fr-BE" altLang="zh-CN" dirty="0" smtClean="0">
                <a:solidFill>
                  <a:schemeClr val="accent1"/>
                </a:solidFill>
              </a:rPr>
              <a:t>short </a:t>
            </a:r>
            <a:r>
              <a:rPr lang="en-US" dirty="0" smtClean="0">
                <a:solidFill>
                  <a:schemeClr val="accent1"/>
                </a:solidFill>
              </a:rPr>
              <a:t>biography</a:t>
            </a:r>
            <a:endParaRPr lang="en-US" dirty="0">
              <a:solidFill>
                <a:schemeClr val="accent1"/>
              </a:solidFill>
            </a:endParaRPr>
          </a:p>
        </p:txBody>
      </p:sp>
      <p:sp>
        <p:nvSpPr>
          <p:cNvPr id="3" name="Espace réservé du contenu 2"/>
          <p:cNvSpPr>
            <a:spLocks noGrp="1"/>
          </p:cNvSpPr>
          <p:nvPr>
            <p:ph sz="quarter" idx="1"/>
          </p:nvPr>
        </p:nvSpPr>
        <p:spPr>
          <a:xfrm>
            <a:off x="457200" y="1196752"/>
            <a:ext cx="5626968" cy="5472608"/>
          </a:xfrm>
        </p:spPr>
        <p:txBody>
          <a:bodyPr>
            <a:noAutofit/>
          </a:bodyPr>
          <a:lstStyle/>
          <a:p>
            <a:pPr algn="just"/>
            <a:r>
              <a:rPr lang="en-US" sz="1600" dirty="0" smtClean="0"/>
              <a:t>1835: </a:t>
            </a:r>
            <a:r>
              <a:rPr lang="en-US" sz="1600" dirty="0" err="1" smtClean="0"/>
              <a:t>Cixi</a:t>
            </a:r>
            <a:r>
              <a:rPr lang="en-US" sz="1600" dirty="0" smtClean="0"/>
              <a:t> was born </a:t>
            </a:r>
            <a:r>
              <a:rPr lang="en-US" sz="1600" dirty="0" smtClean="0"/>
              <a:t>as the daughter of an ordinary officer from the </a:t>
            </a:r>
            <a:r>
              <a:rPr lang="en-US" sz="1600" dirty="0" smtClean="0">
                <a:solidFill>
                  <a:schemeClr val="accent2">
                    <a:lumMod val="75000"/>
                  </a:schemeClr>
                </a:solidFill>
              </a:rPr>
              <a:t>Manchu </a:t>
            </a:r>
            <a:r>
              <a:rPr lang="en-US" sz="1600" dirty="0" err="1" smtClean="0">
                <a:solidFill>
                  <a:schemeClr val="accent2">
                    <a:lumMod val="75000"/>
                  </a:schemeClr>
                </a:solidFill>
              </a:rPr>
              <a:t>Yeherana</a:t>
            </a:r>
            <a:r>
              <a:rPr lang="en-US" sz="1600" dirty="0" smtClean="0">
                <a:solidFill>
                  <a:schemeClr val="accent2">
                    <a:lumMod val="75000"/>
                  </a:schemeClr>
                </a:solidFill>
              </a:rPr>
              <a:t> clan </a:t>
            </a:r>
            <a:r>
              <a:rPr lang="en-US" sz="1600" dirty="0" smtClean="0"/>
              <a:t>and member of the </a:t>
            </a:r>
            <a:r>
              <a:rPr lang="en-US" sz="1600" dirty="0" smtClean="0">
                <a:solidFill>
                  <a:schemeClr val="accent1"/>
                </a:solidFill>
              </a:rPr>
              <a:t>Bordered Blue Banner</a:t>
            </a:r>
            <a:r>
              <a:rPr lang="en-US" sz="1600" dirty="0" smtClean="0"/>
              <a:t>. </a:t>
            </a:r>
          </a:p>
          <a:p>
            <a:pPr algn="just"/>
            <a:r>
              <a:rPr lang="en-US" sz="1600" dirty="0" smtClean="0"/>
              <a:t>1851 </a:t>
            </a:r>
            <a:r>
              <a:rPr lang="en-US" sz="1600" dirty="0" err="1" smtClean="0"/>
              <a:t>Cixi</a:t>
            </a:r>
            <a:r>
              <a:rPr lang="en-US" sz="1600" dirty="0" smtClean="0"/>
              <a:t> participates in the selection for consorts for the new emperor </a:t>
            </a:r>
            <a:r>
              <a:rPr lang="en-US" sz="1600" dirty="0" err="1" smtClean="0"/>
              <a:t>Xianfeng</a:t>
            </a:r>
            <a:r>
              <a:rPr lang="en-US" sz="1600" dirty="0" smtClean="0"/>
              <a:t> and was chosen to stay. </a:t>
            </a:r>
          </a:p>
          <a:p>
            <a:pPr algn="just">
              <a:buNone/>
            </a:pPr>
            <a:r>
              <a:rPr lang="en-US" sz="1600" dirty="0" smtClean="0"/>
              <a:t>     She is placed in </a:t>
            </a:r>
            <a:r>
              <a:rPr lang="en-US" sz="1600" dirty="0" smtClean="0">
                <a:solidFill>
                  <a:schemeClr val="accent2">
                    <a:lumMod val="75000"/>
                  </a:schemeClr>
                </a:solidFill>
              </a:rPr>
              <a:t>the 6</a:t>
            </a:r>
            <a:r>
              <a:rPr lang="en-US" sz="1600" baseline="30000" dirty="0" smtClean="0">
                <a:solidFill>
                  <a:schemeClr val="accent2">
                    <a:lumMod val="75000"/>
                  </a:schemeClr>
                </a:solidFill>
              </a:rPr>
              <a:t>th</a:t>
            </a:r>
            <a:r>
              <a:rPr lang="en-US" sz="1600" dirty="0" smtClean="0">
                <a:solidFill>
                  <a:schemeClr val="accent2">
                    <a:lumMod val="75000"/>
                  </a:schemeClr>
                </a:solidFill>
              </a:rPr>
              <a:t> rank : Noble Lady </a:t>
            </a:r>
            <a:r>
              <a:rPr lang="en-US" sz="1600" dirty="0" err="1" smtClean="0">
                <a:solidFill>
                  <a:schemeClr val="accent2">
                    <a:lumMod val="75000"/>
                  </a:schemeClr>
                </a:solidFill>
              </a:rPr>
              <a:t>Lan</a:t>
            </a:r>
            <a:r>
              <a:rPr lang="en-US" sz="1600" dirty="0" smtClean="0">
                <a:solidFill>
                  <a:schemeClr val="accent2">
                    <a:lumMod val="75000"/>
                  </a:schemeClr>
                </a:solidFill>
              </a:rPr>
              <a:t> </a:t>
            </a:r>
            <a:r>
              <a:rPr lang="zh-CN" altLang="fr-FR" sz="1600" dirty="0" smtClean="0">
                <a:solidFill>
                  <a:schemeClr val="accent2">
                    <a:lumMod val="75000"/>
                  </a:schemeClr>
                </a:solidFill>
              </a:rPr>
              <a:t>（兰贵人）</a:t>
            </a:r>
            <a:r>
              <a:rPr lang="en-US" sz="1600" dirty="0" smtClean="0"/>
              <a:t>. </a:t>
            </a:r>
          </a:p>
          <a:p>
            <a:pPr algn="just"/>
            <a:r>
              <a:rPr lang="fr-BE" sz="1600" dirty="0" err="1" smtClean="0"/>
              <a:t>After</a:t>
            </a:r>
            <a:r>
              <a:rPr lang="fr-BE" sz="1600" dirty="0" smtClean="0"/>
              <a:t> Cixi </a:t>
            </a:r>
            <a:r>
              <a:rPr lang="en-US" sz="1600" dirty="0" smtClean="0"/>
              <a:t>accepts the help of her personal eunuch she seduces Emperor </a:t>
            </a:r>
            <a:r>
              <a:rPr lang="en-US" sz="1600" dirty="0" err="1" smtClean="0"/>
              <a:t>Xianfeng</a:t>
            </a:r>
            <a:r>
              <a:rPr lang="en-US" sz="1600" dirty="0" smtClean="0"/>
              <a:t> (more with her voice then her beauty) and spends 3 months with him.</a:t>
            </a:r>
          </a:p>
          <a:p>
            <a:pPr algn="just"/>
            <a:r>
              <a:rPr lang="en-US" sz="1600" dirty="0" smtClean="0"/>
              <a:t>854 </a:t>
            </a:r>
            <a:r>
              <a:rPr lang="en-US" sz="1600" dirty="0" err="1" smtClean="0"/>
              <a:t>Cixi</a:t>
            </a:r>
            <a:r>
              <a:rPr lang="en-US" sz="1600" dirty="0" smtClean="0"/>
              <a:t> is elevated to </a:t>
            </a:r>
            <a:r>
              <a:rPr lang="en-US" sz="1600" dirty="0" smtClean="0">
                <a:solidFill>
                  <a:schemeClr val="accent2">
                    <a:lumMod val="75000"/>
                  </a:schemeClr>
                </a:solidFill>
              </a:rPr>
              <a:t>the 5</a:t>
            </a:r>
            <a:r>
              <a:rPr lang="en-US" sz="1600" baseline="30000" dirty="0" smtClean="0">
                <a:solidFill>
                  <a:schemeClr val="accent2">
                    <a:lumMod val="75000"/>
                  </a:schemeClr>
                </a:solidFill>
              </a:rPr>
              <a:t>th</a:t>
            </a:r>
            <a:r>
              <a:rPr lang="en-US" sz="1600" dirty="0" smtClean="0">
                <a:solidFill>
                  <a:schemeClr val="accent2">
                    <a:lumMod val="75000"/>
                  </a:schemeClr>
                </a:solidFill>
              </a:rPr>
              <a:t> rank: Imperial Concubine Yi </a:t>
            </a:r>
            <a:r>
              <a:rPr lang="zh-CN" altLang="fr-FR" sz="1600" dirty="0" smtClean="0">
                <a:solidFill>
                  <a:schemeClr val="accent1"/>
                </a:solidFill>
              </a:rPr>
              <a:t>（懿嫔）</a:t>
            </a:r>
            <a:r>
              <a:rPr lang="fr-BE" altLang="zh-CN" sz="1600" dirty="0" smtClean="0"/>
              <a:t>.</a:t>
            </a:r>
          </a:p>
          <a:p>
            <a:pPr algn="just"/>
            <a:r>
              <a:rPr lang="en-US" sz="1600" dirty="0" smtClean="0"/>
              <a:t>1855</a:t>
            </a:r>
            <a:r>
              <a:rPr lang="en-US" sz="1600" dirty="0" smtClean="0"/>
              <a:t>: </a:t>
            </a:r>
            <a:r>
              <a:rPr lang="en-US" sz="1600" dirty="0" smtClean="0">
                <a:solidFill>
                  <a:schemeClr val="accent1"/>
                </a:solidFill>
              </a:rPr>
              <a:t>pregnant</a:t>
            </a:r>
            <a:r>
              <a:rPr lang="en-US" sz="1600" dirty="0" smtClean="0"/>
              <a:t>.</a:t>
            </a:r>
          </a:p>
          <a:p>
            <a:pPr algn="just"/>
            <a:r>
              <a:rPr lang="en-US" sz="1600" dirty="0" smtClean="0"/>
              <a:t>1856: </a:t>
            </a:r>
            <a:r>
              <a:rPr lang="en-US" sz="1600" dirty="0" err="1" smtClean="0"/>
              <a:t>Cixi</a:t>
            </a:r>
            <a:r>
              <a:rPr lang="en-US" sz="1600" dirty="0" smtClean="0"/>
              <a:t> gives birth to a son and is elevated to the </a:t>
            </a:r>
            <a:r>
              <a:rPr lang="en-US" sz="1600" dirty="0" smtClean="0">
                <a:solidFill>
                  <a:schemeClr val="accent1"/>
                </a:solidFill>
              </a:rPr>
              <a:t>4</a:t>
            </a:r>
            <a:r>
              <a:rPr lang="en-US" sz="1600" baseline="30000" dirty="0" smtClean="0">
                <a:solidFill>
                  <a:schemeClr val="accent1"/>
                </a:solidFill>
              </a:rPr>
              <a:t>th</a:t>
            </a:r>
            <a:r>
              <a:rPr lang="en-US" sz="1600" dirty="0" smtClean="0">
                <a:solidFill>
                  <a:schemeClr val="accent1"/>
                </a:solidFill>
              </a:rPr>
              <a:t> rank: Consort Yi </a:t>
            </a:r>
            <a:r>
              <a:rPr lang="zh-CN" altLang="fr-FR" sz="1600" dirty="0" smtClean="0"/>
              <a:t>（懿贵）</a:t>
            </a:r>
            <a:r>
              <a:rPr lang="fr-BE" altLang="zh-CN" sz="1600" dirty="0" smtClean="0"/>
              <a:t>.</a:t>
            </a:r>
          </a:p>
          <a:p>
            <a:pPr algn="just"/>
            <a:r>
              <a:rPr lang="fr-BE" sz="1600" dirty="0" smtClean="0"/>
              <a:t>1857: </a:t>
            </a:r>
            <a:r>
              <a:rPr lang="fr-BE" sz="1600" dirty="0" err="1" smtClean="0"/>
              <a:t>Cixi’s</a:t>
            </a:r>
            <a:r>
              <a:rPr lang="fr-BE" sz="1600" dirty="0" smtClean="0"/>
              <a:t> son </a:t>
            </a:r>
            <a:r>
              <a:rPr lang="fr-BE" sz="1600" dirty="0" err="1" smtClean="0"/>
              <a:t>celebrates</a:t>
            </a:r>
            <a:r>
              <a:rPr lang="fr-BE" sz="1600" dirty="0" smtClean="0"/>
              <a:t> </a:t>
            </a:r>
            <a:r>
              <a:rPr lang="fr-BE" sz="1600" dirty="0" err="1" smtClean="0"/>
              <a:t>his</a:t>
            </a:r>
            <a:r>
              <a:rPr lang="fr-BE" sz="1600" dirty="0" smtClean="0"/>
              <a:t> first </a:t>
            </a:r>
            <a:r>
              <a:rPr lang="fr-BE" sz="1600" dirty="0" err="1" smtClean="0"/>
              <a:t>birthday</a:t>
            </a:r>
            <a:r>
              <a:rPr lang="fr-BE" sz="1600" dirty="0" smtClean="0"/>
              <a:t> and </a:t>
            </a:r>
            <a:r>
              <a:rPr lang="fr-BE" sz="1600" dirty="0" err="1" smtClean="0"/>
              <a:t>since</a:t>
            </a:r>
            <a:r>
              <a:rPr lang="fr-BE" sz="1600" dirty="0" smtClean="0"/>
              <a:t>  </a:t>
            </a:r>
            <a:r>
              <a:rPr lang="fr-BE" sz="1600" dirty="0" err="1" smtClean="0"/>
              <a:t>he</a:t>
            </a:r>
            <a:r>
              <a:rPr lang="fr-BE" sz="1600" dirty="0" smtClean="0"/>
              <a:t> </a:t>
            </a:r>
            <a:r>
              <a:rPr lang="fr-BE" sz="1600" dirty="0" err="1" smtClean="0"/>
              <a:t>is</a:t>
            </a:r>
            <a:r>
              <a:rPr lang="fr-BE" sz="1600" dirty="0" smtClean="0"/>
              <a:t> the </a:t>
            </a:r>
            <a:r>
              <a:rPr lang="fr-BE" sz="1600" dirty="0" err="1" smtClean="0"/>
              <a:t>only</a:t>
            </a:r>
            <a:r>
              <a:rPr lang="fr-BE" sz="1600" dirty="0" smtClean="0"/>
              <a:t> male </a:t>
            </a:r>
            <a:r>
              <a:rPr lang="fr-BE" sz="1600" dirty="0" err="1" smtClean="0"/>
              <a:t>heird</a:t>
            </a:r>
            <a:r>
              <a:rPr lang="fr-BE" sz="1600" dirty="0" smtClean="0"/>
              <a:t> of </a:t>
            </a:r>
            <a:r>
              <a:rPr lang="fr-BE" sz="1600" dirty="0" err="1" smtClean="0"/>
              <a:t>E</a:t>
            </a:r>
            <a:r>
              <a:rPr lang="fr-BE" sz="1600" dirty="0" err="1" smtClean="0"/>
              <a:t>mperor</a:t>
            </a:r>
            <a:r>
              <a:rPr lang="fr-BE" sz="1600" dirty="0" smtClean="0"/>
              <a:t> </a:t>
            </a:r>
            <a:r>
              <a:rPr lang="fr-BE" sz="1600" dirty="0" err="1" smtClean="0"/>
              <a:t>Xianfeng</a:t>
            </a:r>
            <a:r>
              <a:rPr lang="fr-BE" sz="1600" dirty="0" smtClean="0"/>
              <a:t>, </a:t>
            </a:r>
            <a:r>
              <a:rPr lang="fr-BE" sz="1600" dirty="0" err="1" smtClean="0"/>
              <a:t>his</a:t>
            </a:r>
            <a:r>
              <a:rPr lang="fr-BE" sz="1600" dirty="0" smtClean="0"/>
              <a:t> </a:t>
            </a:r>
            <a:r>
              <a:rPr lang="fr-BE" sz="1600" dirty="0" err="1" smtClean="0"/>
              <a:t>mother</a:t>
            </a:r>
            <a:r>
              <a:rPr lang="fr-BE" sz="1600" dirty="0" smtClean="0"/>
              <a:t> Cixi </a:t>
            </a:r>
            <a:r>
              <a:rPr lang="fr-BE" sz="1600" dirty="0" err="1" smtClean="0"/>
              <a:t>is</a:t>
            </a:r>
            <a:r>
              <a:rPr lang="fr-BE" sz="1600" dirty="0" smtClean="0"/>
              <a:t> </a:t>
            </a:r>
            <a:r>
              <a:rPr lang="fr-BE" sz="1600" dirty="0" err="1" smtClean="0"/>
              <a:t>elevated</a:t>
            </a:r>
            <a:r>
              <a:rPr lang="fr-BE" sz="1600" dirty="0" smtClean="0"/>
              <a:t> to the </a:t>
            </a:r>
            <a:r>
              <a:rPr lang="fr-BE" sz="1600" dirty="0" smtClean="0">
                <a:solidFill>
                  <a:schemeClr val="accent1"/>
                </a:solidFill>
              </a:rPr>
              <a:t>3rd </a:t>
            </a:r>
            <a:r>
              <a:rPr lang="fr-BE" sz="1600" dirty="0" err="1" smtClean="0">
                <a:solidFill>
                  <a:schemeClr val="accent1"/>
                </a:solidFill>
              </a:rPr>
              <a:t>rank</a:t>
            </a:r>
            <a:r>
              <a:rPr lang="fr-BE" sz="1600" dirty="0" smtClean="0">
                <a:solidFill>
                  <a:schemeClr val="accent1"/>
                </a:solidFill>
              </a:rPr>
              <a:t>: Noble Consort Yi </a:t>
            </a:r>
            <a:r>
              <a:rPr lang="zh-CN" altLang="fr-FR" sz="1600" dirty="0" smtClean="0"/>
              <a:t>（懿贵妃）</a:t>
            </a:r>
            <a:r>
              <a:rPr lang="fr-BE" altLang="zh-CN" sz="1600" dirty="0" smtClean="0"/>
              <a:t>. </a:t>
            </a:r>
            <a:endParaRPr lang="fr-BE" sz="1600" dirty="0" smtClean="0"/>
          </a:p>
        </p:txBody>
      </p:sp>
      <p:pic>
        <p:nvPicPr>
          <p:cNvPr id="7170" name="Picture 2" descr="C:\Users\User\Desktop\u=2685178259,3306762&amp;fm=21&amp;gp=0.jpg"/>
          <p:cNvPicPr>
            <a:picLocks noGrp="1" noChangeAspect="1" noChangeArrowheads="1"/>
          </p:cNvPicPr>
          <p:nvPr>
            <p:ph sz="quarter" idx="2"/>
          </p:nvPr>
        </p:nvPicPr>
        <p:blipFill>
          <a:blip r:embed="rId3" cstate="print"/>
          <a:srcRect/>
          <a:stretch>
            <a:fillRect/>
          </a:stretch>
        </p:blipFill>
        <p:spPr bwMode="auto">
          <a:xfrm>
            <a:off x="6732240" y="332656"/>
            <a:ext cx="2160240" cy="2924927"/>
          </a:xfrm>
          <a:prstGeom prst="rect">
            <a:avLst/>
          </a:prstGeom>
          <a:noFill/>
          <a:ln>
            <a:solidFill>
              <a:schemeClr val="accent2">
                <a:lumMod val="75000"/>
              </a:schemeClr>
            </a:solidFill>
          </a:ln>
        </p:spPr>
      </p:pic>
      <p:pic>
        <p:nvPicPr>
          <p:cNvPr id="7171" name="Picture 3" descr="C:\Users\User\Desktop\u=4180396940,1588364555&amp;fm=23&amp;gp=0.jpg"/>
          <p:cNvPicPr>
            <a:picLocks noChangeAspect="1" noChangeArrowheads="1"/>
          </p:cNvPicPr>
          <p:nvPr/>
        </p:nvPicPr>
        <p:blipFill>
          <a:blip r:embed="rId4" cstate="print"/>
          <a:srcRect/>
          <a:stretch>
            <a:fillRect/>
          </a:stretch>
        </p:blipFill>
        <p:spPr bwMode="auto">
          <a:xfrm>
            <a:off x="6732240" y="3645024"/>
            <a:ext cx="2160240" cy="3024336"/>
          </a:xfrm>
          <a:prstGeom prst="rect">
            <a:avLst/>
          </a:prstGeom>
          <a:noFill/>
          <a:ln>
            <a:solidFill>
              <a:schemeClr val="accent2">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648072"/>
          </a:xfrm>
        </p:spPr>
        <p:txBody>
          <a:bodyPr>
            <a:normAutofit/>
          </a:bodyPr>
          <a:lstStyle/>
          <a:p>
            <a:pPr algn="ctr"/>
            <a:r>
              <a:rPr lang="fr-BE" sz="2400" dirty="0" smtClean="0">
                <a:solidFill>
                  <a:schemeClr val="accent1"/>
                </a:solidFill>
              </a:rPr>
              <a:t>The first </a:t>
            </a:r>
            <a:r>
              <a:rPr lang="fr-BE" sz="2400" dirty="0" err="1" smtClean="0">
                <a:solidFill>
                  <a:schemeClr val="accent1"/>
                </a:solidFill>
              </a:rPr>
              <a:t>turning</a:t>
            </a:r>
            <a:r>
              <a:rPr lang="fr-BE" sz="2400" dirty="0" smtClean="0">
                <a:solidFill>
                  <a:schemeClr val="accent1"/>
                </a:solidFill>
              </a:rPr>
              <a:t> point in </a:t>
            </a:r>
            <a:r>
              <a:rPr lang="fr-BE" sz="2400" dirty="0" err="1" smtClean="0">
                <a:solidFill>
                  <a:schemeClr val="accent1"/>
                </a:solidFill>
              </a:rPr>
              <a:t>Cixi’s</a:t>
            </a:r>
            <a:r>
              <a:rPr lang="fr-BE" sz="2400" dirty="0" smtClean="0">
                <a:solidFill>
                  <a:schemeClr val="accent1"/>
                </a:solidFill>
              </a:rPr>
              <a:t> power ascension</a:t>
            </a:r>
            <a:endParaRPr lang="fr-BE" sz="2400" dirty="0">
              <a:solidFill>
                <a:schemeClr val="accent1"/>
              </a:solidFill>
            </a:endParaRPr>
          </a:p>
        </p:txBody>
      </p:sp>
      <p:sp>
        <p:nvSpPr>
          <p:cNvPr id="3" name="Espace réservé du contenu 2"/>
          <p:cNvSpPr>
            <a:spLocks noGrp="1"/>
          </p:cNvSpPr>
          <p:nvPr>
            <p:ph sz="quarter" idx="1"/>
          </p:nvPr>
        </p:nvSpPr>
        <p:spPr>
          <a:xfrm>
            <a:off x="457200" y="1219200"/>
            <a:ext cx="8219256" cy="4937760"/>
          </a:xfrm>
        </p:spPr>
        <p:txBody>
          <a:bodyPr>
            <a:normAutofit/>
          </a:bodyPr>
          <a:lstStyle/>
          <a:p>
            <a:r>
              <a:rPr lang="en-US" sz="1600" dirty="0" smtClean="0"/>
              <a:t>Unlike many other women in the imperial harem, </a:t>
            </a:r>
            <a:r>
              <a:rPr lang="en-US" sz="1600" dirty="0" err="1" smtClean="0"/>
              <a:t>Cixi</a:t>
            </a:r>
            <a:r>
              <a:rPr lang="en-US" sz="1600" dirty="0" smtClean="0"/>
              <a:t> was known </a:t>
            </a:r>
            <a:r>
              <a:rPr lang="en-US" sz="1600" dirty="0" smtClean="0">
                <a:solidFill>
                  <a:schemeClr val="accent1"/>
                </a:solidFill>
              </a:rPr>
              <a:t>for her ability to read and write</a:t>
            </a:r>
            <a:r>
              <a:rPr lang="en-US" sz="1600" dirty="0" smtClean="0"/>
              <a:t>. This granted her ample opportunities to help the ailing emperor in daily state governing. As a result, </a:t>
            </a:r>
            <a:r>
              <a:rPr lang="en-US" sz="1600" dirty="0" err="1" smtClean="0"/>
              <a:t>Cixi</a:t>
            </a:r>
            <a:r>
              <a:rPr lang="en-US" sz="1600" dirty="0" smtClean="0"/>
              <a:t> became </a:t>
            </a:r>
            <a:r>
              <a:rPr lang="en-US" sz="1600" dirty="0" smtClean="0">
                <a:solidFill>
                  <a:schemeClr val="accent1"/>
                </a:solidFill>
              </a:rPr>
              <a:t>well-informed about state affairs</a:t>
            </a:r>
            <a:r>
              <a:rPr lang="en-US" sz="1600" dirty="0" smtClean="0"/>
              <a:t>, and learned the art of state governing from the ailing emperor.</a:t>
            </a:r>
          </a:p>
          <a:p>
            <a:r>
              <a:rPr lang="en-US" sz="1600" dirty="0" smtClean="0"/>
              <a:t>In 1860 the </a:t>
            </a:r>
            <a:r>
              <a:rPr lang="en-US" sz="1600" dirty="0" smtClean="0">
                <a:solidFill>
                  <a:schemeClr val="accent1"/>
                </a:solidFill>
              </a:rPr>
              <a:t>Allied French-Britain Army </a:t>
            </a:r>
            <a:r>
              <a:rPr lang="en-US" sz="1600" dirty="0" smtClean="0"/>
              <a:t>destroys </a:t>
            </a:r>
            <a:r>
              <a:rPr lang="en-US" sz="1600" dirty="0" smtClean="0"/>
              <a:t>the Old Summer Palace. The emperor and his court flee to former </a:t>
            </a:r>
            <a:r>
              <a:rPr lang="en-US" sz="1600" dirty="0" err="1" smtClean="0"/>
              <a:t>Chengde</a:t>
            </a:r>
            <a:r>
              <a:rPr lang="en-US" sz="1600" dirty="0" smtClean="0"/>
              <a:t>. Emperor </a:t>
            </a:r>
            <a:r>
              <a:rPr lang="en-US" sz="1600" dirty="0" err="1" smtClean="0"/>
              <a:t>Xianfeng</a:t>
            </a:r>
            <a:r>
              <a:rPr lang="en-US" sz="1600" dirty="0" smtClean="0"/>
              <a:t> falls into depression, takes drugs, and starts drinking. He passes away a couple of months later </a:t>
            </a:r>
          </a:p>
          <a:p>
            <a:endParaRPr lang="fr-BE" sz="1800" dirty="0"/>
          </a:p>
        </p:txBody>
      </p:sp>
      <p:sp>
        <p:nvSpPr>
          <p:cNvPr id="4" name="Espace réservé du contenu 3"/>
          <p:cNvSpPr>
            <a:spLocks noGrp="1"/>
          </p:cNvSpPr>
          <p:nvPr>
            <p:ph sz="quarter" idx="2"/>
          </p:nvPr>
        </p:nvSpPr>
        <p:spPr/>
        <p:txBody>
          <a:bodyPr>
            <a:normAutofit/>
          </a:bodyPr>
          <a:lstStyle/>
          <a:p>
            <a:endParaRPr lang="fr-BE" dirty="0" smtClean="0"/>
          </a:p>
          <a:p>
            <a:endParaRPr lang="fr-BE" dirty="0" smtClean="0"/>
          </a:p>
          <a:p>
            <a:endParaRPr lang="fr-BE" dirty="0" smtClean="0"/>
          </a:p>
          <a:p>
            <a:endParaRPr lang="fr-BE" dirty="0"/>
          </a:p>
        </p:txBody>
      </p:sp>
      <p:pic>
        <p:nvPicPr>
          <p:cNvPr id="6145" name="Picture 1" descr="C:\Users\User\Desktop\u=3683883150,638402847&amp;fm=23&amp;gp=0.jpg"/>
          <p:cNvPicPr>
            <a:picLocks noChangeAspect="1" noChangeArrowheads="1"/>
          </p:cNvPicPr>
          <p:nvPr/>
        </p:nvPicPr>
        <p:blipFill>
          <a:blip r:embed="rId2" cstate="print"/>
          <a:srcRect/>
          <a:stretch>
            <a:fillRect/>
          </a:stretch>
        </p:blipFill>
        <p:spPr bwMode="auto">
          <a:xfrm>
            <a:off x="1043608" y="3140968"/>
            <a:ext cx="6983081" cy="3145532"/>
          </a:xfrm>
          <a:prstGeom prst="rect">
            <a:avLst/>
          </a:prstGeom>
          <a:noFill/>
          <a:ln>
            <a:solidFill>
              <a:schemeClr val="accent2">
                <a:lumMod val="75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BE" dirty="0" smtClean="0">
                <a:solidFill>
                  <a:schemeClr val="accent1"/>
                </a:solidFill>
              </a:rPr>
              <a:t>The first </a:t>
            </a:r>
            <a:r>
              <a:rPr lang="fr-BE" dirty="0" err="1" smtClean="0">
                <a:solidFill>
                  <a:schemeClr val="accent1"/>
                </a:solidFill>
              </a:rPr>
              <a:t>turning</a:t>
            </a:r>
            <a:r>
              <a:rPr lang="fr-BE" dirty="0" smtClean="0">
                <a:solidFill>
                  <a:schemeClr val="accent1"/>
                </a:solidFill>
              </a:rPr>
              <a:t> point in </a:t>
            </a:r>
            <a:r>
              <a:rPr lang="fr-BE" dirty="0" err="1" smtClean="0">
                <a:solidFill>
                  <a:schemeClr val="accent1"/>
                </a:solidFill>
              </a:rPr>
              <a:t>Cixi’s</a:t>
            </a:r>
            <a:r>
              <a:rPr lang="fr-BE" dirty="0" smtClean="0">
                <a:solidFill>
                  <a:schemeClr val="accent1"/>
                </a:solidFill>
              </a:rPr>
              <a:t> power ascension</a:t>
            </a:r>
            <a:endParaRPr lang="en-US" dirty="0"/>
          </a:p>
        </p:txBody>
      </p:sp>
      <p:sp>
        <p:nvSpPr>
          <p:cNvPr id="3" name="Espace réservé du contenu 2"/>
          <p:cNvSpPr>
            <a:spLocks noGrp="1"/>
          </p:cNvSpPr>
          <p:nvPr>
            <p:ph sz="quarter" idx="1"/>
          </p:nvPr>
        </p:nvSpPr>
        <p:spPr>
          <a:xfrm>
            <a:off x="457200" y="1556792"/>
            <a:ext cx="8219256" cy="4600168"/>
          </a:xfrm>
        </p:spPr>
        <p:txBody>
          <a:bodyPr>
            <a:normAutofit/>
          </a:bodyPr>
          <a:lstStyle/>
          <a:p>
            <a:pPr algn="just"/>
            <a:r>
              <a:rPr lang="en-US" dirty="0" smtClean="0">
                <a:latin typeface="Agency FB" pitchFamily="34" charset="0"/>
              </a:rPr>
              <a:t>Before the </a:t>
            </a:r>
            <a:r>
              <a:rPr lang="en-US" dirty="0" smtClean="0">
                <a:latin typeface="Agency FB" pitchFamily="34" charset="0"/>
              </a:rPr>
              <a:t>Emperors death he </a:t>
            </a:r>
            <a:r>
              <a:rPr lang="en-US" dirty="0" smtClean="0">
                <a:latin typeface="Agency FB" pitchFamily="34" charset="0"/>
              </a:rPr>
              <a:t>summoned eight of his most prestigious ministers </a:t>
            </a:r>
            <a:r>
              <a:rPr lang="en-US" dirty="0" smtClean="0">
                <a:solidFill>
                  <a:schemeClr val="accent1"/>
                </a:solidFill>
                <a:latin typeface="Agency FB" pitchFamily="34" charset="0"/>
              </a:rPr>
              <a:t>(‘’Eight Regent Ministers’’) </a:t>
            </a:r>
            <a:r>
              <a:rPr lang="en-US" dirty="0" smtClean="0">
                <a:latin typeface="Agency FB" pitchFamily="34" charset="0"/>
              </a:rPr>
              <a:t>to direct and support the future </a:t>
            </a:r>
            <a:r>
              <a:rPr lang="en-US" dirty="0" smtClean="0">
                <a:latin typeface="Agency FB" pitchFamily="34" charset="0"/>
              </a:rPr>
              <a:t>emperor</a:t>
            </a:r>
            <a:r>
              <a:rPr lang="en-US" dirty="0" smtClean="0">
                <a:latin typeface="Agency FB" pitchFamily="34" charset="0"/>
              </a:rPr>
              <a:t>.</a:t>
            </a:r>
            <a:r>
              <a:rPr lang="en-US" dirty="0" smtClean="0">
                <a:latin typeface="Agency FB" pitchFamily="34" charset="0"/>
              </a:rPr>
              <a:t> </a:t>
            </a:r>
            <a:endParaRPr lang="en-US" dirty="0" smtClean="0">
              <a:latin typeface="Agency FB" pitchFamily="34" charset="0"/>
            </a:endParaRPr>
          </a:p>
          <a:p>
            <a:pPr algn="just"/>
            <a:r>
              <a:rPr lang="en-US" dirty="0" smtClean="0">
                <a:latin typeface="Agency FB" pitchFamily="34" charset="0"/>
              </a:rPr>
              <a:t>He </a:t>
            </a:r>
            <a:r>
              <a:rPr lang="en-US" dirty="0" smtClean="0">
                <a:latin typeface="Agency FB" pitchFamily="34" charset="0"/>
              </a:rPr>
              <a:t>offers </a:t>
            </a:r>
            <a:r>
              <a:rPr lang="en-US" dirty="0" smtClean="0">
                <a:latin typeface="Agency FB" pitchFamily="34" charset="0"/>
              </a:rPr>
              <a:t>to both his wife (</a:t>
            </a:r>
            <a:r>
              <a:rPr lang="en-US" dirty="0" err="1" smtClean="0">
                <a:latin typeface="Agency FB" pitchFamily="34" charset="0"/>
              </a:rPr>
              <a:t>Ci’an</a:t>
            </a:r>
            <a:r>
              <a:rPr lang="en-US" dirty="0" smtClean="0">
                <a:latin typeface="Agency FB" pitchFamily="34" charset="0"/>
              </a:rPr>
              <a:t>) and the mother of his son (</a:t>
            </a:r>
            <a:r>
              <a:rPr lang="en-US" dirty="0" err="1" smtClean="0">
                <a:latin typeface="Agency FB" pitchFamily="34" charset="0"/>
              </a:rPr>
              <a:t>Cixi</a:t>
            </a:r>
            <a:r>
              <a:rPr lang="en-US" dirty="0" smtClean="0">
                <a:latin typeface="Agency FB" pitchFamily="34" charset="0"/>
              </a:rPr>
              <a:t>) </a:t>
            </a:r>
            <a:r>
              <a:rPr lang="en-US" dirty="0" smtClean="0">
                <a:solidFill>
                  <a:schemeClr val="accent1"/>
                </a:solidFill>
                <a:latin typeface="Agency FB" pitchFamily="34" charset="0"/>
              </a:rPr>
              <a:t>a </a:t>
            </a:r>
            <a:r>
              <a:rPr lang="en-US" dirty="0" smtClean="0">
                <a:solidFill>
                  <a:schemeClr val="accent1"/>
                </a:solidFill>
                <a:latin typeface="Agency FB" pitchFamily="34" charset="0"/>
              </a:rPr>
              <a:t>seal </a:t>
            </a:r>
            <a:r>
              <a:rPr lang="en-US" dirty="0" smtClean="0">
                <a:latin typeface="Agency FB" pitchFamily="34" charset="0"/>
              </a:rPr>
              <a:t>in an attempt to make them harmoniously cooperate and together help the young emperor to grow and mature . </a:t>
            </a:r>
          </a:p>
          <a:p>
            <a:pPr algn="just"/>
            <a:r>
              <a:rPr lang="en-US" dirty="0" err="1" smtClean="0">
                <a:latin typeface="Agency FB" pitchFamily="34" charset="0"/>
              </a:rPr>
              <a:t>Ci’an</a:t>
            </a:r>
            <a:r>
              <a:rPr lang="en-US" dirty="0" smtClean="0">
                <a:latin typeface="Agency FB" pitchFamily="34" charset="0"/>
              </a:rPr>
              <a:t> and </a:t>
            </a:r>
            <a:r>
              <a:rPr lang="en-US" dirty="0" err="1" smtClean="0">
                <a:latin typeface="Agency FB" pitchFamily="34" charset="0"/>
              </a:rPr>
              <a:t>Cixi</a:t>
            </a:r>
            <a:r>
              <a:rPr lang="en-US" dirty="0" smtClean="0">
                <a:latin typeface="Agency FB" pitchFamily="34" charset="0"/>
              </a:rPr>
              <a:t> are both elevated to the title of </a:t>
            </a:r>
            <a:r>
              <a:rPr lang="en-US" dirty="0" smtClean="0">
                <a:solidFill>
                  <a:schemeClr val="accent1"/>
                </a:solidFill>
                <a:latin typeface="Agency FB" pitchFamily="34" charset="0"/>
              </a:rPr>
              <a:t>Empress Dowager</a:t>
            </a:r>
            <a:r>
              <a:rPr lang="en-US" dirty="0" smtClean="0">
                <a:latin typeface="Agency FB" pitchFamily="34" charset="0"/>
              </a:rPr>
              <a:t>:</a:t>
            </a:r>
          </a:p>
          <a:p>
            <a:pPr marL="514350" indent="-514350" algn="just">
              <a:buFont typeface="+mj-lt"/>
              <a:buAutoNum type="arabicPeriod"/>
            </a:pPr>
            <a:r>
              <a:rPr lang="en-US" dirty="0" err="1" smtClean="0">
                <a:latin typeface="Agency FB" pitchFamily="34" charset="0"/>
              </a:rPr>
              <a:t>Ci’an</a:t>
            </a:r>
            <a:r>
              <a:rPr lang="en-US" dirty="0" smtClean="0">
                <a:latin typeface="Agency FB" pitchFamily="34" charset="0"/>
              </a:rPr>
              <a:t> is the East Empress Dowager</a:t>
            </a:r>
          </a:p>
          <a:p>
            <a:pPr marL="514350" indent="-514350" algn="just">
              <a:buFont typeface="+mj-lt"/>
              <a:buAutoNum type="arabicPeriod"/>
            </a:pPr>
            <a:r>
              <a:rPr lang="en-US" dirty="0" err="1" smtClean="0">
                <a:latin typeface="Agency FB" pitchFamily="34" charset="0"/>
              </a:rPr>
              <a:t>Ci’xi</a:t>
            </a:r>
            <a:r>
              <a:rPr lang="en-US" dirty="0" smtClean="0">
                <a:latin typeface="Agency FB" pitchFamily="34" charset="0"/>
              </a:rPr>
              <a:t> is the West Empress Dowager and despite the fact that she is two years older, it is </a:t>
            </a:r>
            <a:r>
              <a:rPr lang="en-US" dirty="0" err="1" smtClean="0">
                <a:latin typeface="Agency FB" pitchFamily="34" charset="0"/>
              </a:rPr>
              <a:t>Ci’an</a:t>
            </a:r>
            <a:r>
              <a:rPr lang="en-US" dirty="0" smtClean="0">
                <a:latin typeface="Agency FB" pitchFamily="34" charset="0"/>
              </a:rPr>
              <a:t> who has precedence over </a:t>
            </a:r>
            <a:r>
              <a:rPr lang="en-US" dirty="0" smtClean="0">
                <a:latin typeface="Agency FB" pitchFamily="34" charset="0"/>
              </a:rPr>
              <a:t>her. </a:t>
            </a:r>
            <a:endParaRPr lang="en-US" dirty="0">
              <a:latin typeface="Agency FB" pitchFamily="34" charset="0"/>
            </a:endParaRPr>
          </a:p>
        </p:txBody>
      </p:sp>
      <p:sp>
        <p:nvSpPr>
          <p:cNvPr id="4" name="Espace réservé du contenu 3"/>
          <p:cNvSpPr>
            <a:spLocks noGrp="1"/>
          </p:cNvSpPr>
          <p:nvPr>
            <p:ph sz="quarter" idx="2"/>
          </p:nvPr>
        </p:nvSpPr>
        <p:spPr/>
        <p:txBody>
          <a:bodyPr>
            <a:normAutofit/>
          </a:bodyPr>
          <a:lstStyle/>
          <a:p>
            <a:pPr>
              <a:buNone/>
            </a:pPr>
            <a:r>
              <a:rPr lang="fr-BE" dirty="0" smtClean="0"/>
              <a:t>  </a:t>
            </a:r>
            <a:endParaRPr lang="fr-BE"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432048"/>
          </a:xfrm>
        </p:spPr>
        <p:txBody>
          <a:bodyPr>
            <a:normAutofit fontScale="90000"/>
          </a:bodyPr>
          <a:lstStyle/>
          <a:p>
            <a:pPr algn="ctr"/>
            <a:r>
              <a:rPr lang="fr-BE" sz="2400" dirty="0" err="1" smtClean="0">
                <a:solidFill>
                  <a:schemeClr val="accent1"/>
                </a:solidFill>
              </a:rPr>
              <a:t>Xianyou</a:t>
            </a:r>
            <a:r>
              <a:rPr lang="fr-BE" sz="2400" dirty="0" smtClean="0">
                <a:solidFill>
                  <a:schemeClr val="accent1"/>
                </a:solidFill>
              </a:rPr>
              <a:t> </a:t>
            </a:r>
            <a:r>
              <a:rPr lang="fr-BE" sz="2400" dirty="0" smtClean="0">
                <a:solidFill>
                  <a:schemeClr val="accent1"/>
                </a:solidFill>
              </a:rPr>
              <a:t>Coup (</a:t>
            </a:r>
            <a:r>
              <a:rPr lang="zh-CN" altLang="fr-FR" sz="2400" dirty="0" smtClean="0">
                <a:solidFill>
                  <a:schemeClr val="accent1"/>
                </a:solidFill>
              </a:rPr>
              <a:t>辛</a:t>
            </a:r>
            <a:r>
              <a:rPr lang="zh-CN" altLang="fr-FR" sz="2400" dirty="0" smtClean="0">
                <a:solidFill>
                  <a:schemeClr val="accent1"/>
                </a:solidFill>
              </a:rPr>
              <a:t>酉政變</a:t>
            </a:r>
            <a:r>
              <a:rPr lang="fr-BE" sz="2400" dirty="0" smtClean="0">
                <a:solidFill>
                  <a:schemeClr val="accent1"/>
                </a:solidFill>
              </a:rPr>
              <a:t>)</a:t>
            </a:r>
            <a:endParaRPr lang="fr-BE" sz="2400" dirty="0">
              <a:solidFill>
                <a:schemeClr val="accent1"/>
              </a:solidFill>
            </a:endParaRPr>
          </a:p>
        </p:txBody>
      </p:sp>
      <p:sp>
        <p:nvSpPr>
          <p:cNvPr id="3" name="Espace réservé du contenu 2"/>
          <p:cNvSpPr>
            <a:spLocks noGrp="1"/>
          </p:cNvSpPr>
          <p:nvPr>
            <p:ph sz="quarter" idx="1"/>
          </p:nvPr>
        </p:nvSpPr>
        <p:spPr>
          <a:xfrm>
            <a:off x="457200" y="1412776"/>
            <a:ext cx="5338936" cy="5112568"/>
          </a:xfrm>
        </p:spPr>
        <p:txBody>
          <a:bodyPr>
            <a:noAutofit/>
          </a:bodyPr>
          <a:lstStyle/>
          <a:p>
            <a:pPr algn="just">
              <a:buFont typeface="Wingdings" pitchFamily="2" charset="2"/>
              <a:buChar char="v"/>
            </a:pPr>
            <a:r>
              <a:rPr lang="en-US" sz="1600" dirty="0" err="1" smtClean="0"/>
              <a:t>Cixi</a:t>
            </a:r>
            <a:r>
              <a:rPr lang="en-US" sz="1600" dirty="0" smtClean="0"/>
              <a:t> made her first attempts to conspire power </a:t>
            </a:r>
            <a:r>
              <a:rPr lang="fr-FR" altLang="zh-CN" sz="1600" dirty="0" smtClean="0"/>
              <a:t>in</a:t>
            </a:r>
            <a:r>
              <a:rPr lang="fr-BE" altLang="zh-CN" sz="1600" dirty="0" smtClean="0"/>
              <a:t> Chengde.</a:t>
            </a:r>
            <a:r>
              <a:rPr lang="en-US" sz="1600" dirty="0" smtClean="0"/>
              <a:t>  That resulted in </a:t>
            </a:r>
            <a:r>
              <a:rPr lang="en-US" sz="1600" dirty="0" smtClean="0">
                <a:solidFill>
                  <a:schemeClr val="accent1"/>
                </a:solidFill>
              </a:rPr>
              <a:t>a cooperation with </a:t>
            </a:r>
            <a:r>
              <a:rPr lang="en-US" sz="1600" dirty="0" err="1" smtClean="0">
                <a:solidFill>
                  <a:schemeClr val="accent1"/>
                </a:solidFill>
              </a:rPr>
              <a:t>Ci’an</a:t>
            </a:r>
            <a:r>
              <a:rPr lang="en-US" sz="1600" dirty="0" smtClean="0">
                <a:solidFill>
                  <a:schemeClr val="accent1"/>
                </a:solidFill>
              </a:rPr>
              <a:t>.</a:t>
            </a:r>
            <a:endParaRPr lang="fr-BE" sz="1600" dirty="0" smtClean="0"/>
          </a:p>
          <a:p>
            <a:pPr algn="just">
              <a:buFont typeface="Wingdings" pitchFamily="2" charset="2"/>
              <a:buChar char="v"/>
            </a:pPr>
            <a:r>
              <a:rPr lang="en-US" sz="1600" dirty="0" smtClean="0"/>
              <a:t>Tensions grew among the Eight Regent Ministers and the two empresses dowager. </a:t>
            </a:r>
            <a:r>
              <a:rPr lang="en-US" sz="1600" dirty="0" err="1" smtClean="0"/>
              <a:t>Cixi</a:t>
            </a:r>
            <a:r>
              <a:rPr lang="en-US" sz="1600" dirty="0" smtClean="0"/>
              <a:t> began gathering the support of talented ministers, soldiers, and others.  Among them:</a:t>
            </a:r>
          </a:p>
          <a:p>
            <a:pPr marL="514350" indent="-514350" algn="just">
              <a:buFont typeface="+mj-lt"/>
              <a:buAutoNum type="arabicPeriod"/>
            </a:pPr>
            <a:r>
              <a:rPr lang="en-US" sz="1600" dirty="0" smtClean="0">
                <a:solidFill>
                  <a:schemeClr val="accent1"/>
                </a:solidFill>
              </a:rPr>
              <a:t>Prince Gong</a:t>
            </a:r>
            <a:endParaRPr lang="en-US" sz="1600" dirty="0" smtClean="0"/>
          </a:p>
          <a:p>
            <a:pPr marL="514350" indent="-514350" algn="just">
              <a:buFont typeface="+mj-lt"/>
              <a:buAutoNum type="arabicPeriod"/>
            </a:pPr>
            <a:r>
              <a:rPr lang="en-US" sz="1600" dirty="0" smtClean="0">
                <a:solidFill>
                  <a:schemeClr val="accent1"/>
                </a:solidFill>
              </a:rPr>
              <a:t>Prince Chun</a:t>
            </a:r>
            <a:endParaRPr lang="en-US" sz="1600" dirty="0" smtClean="0"/>
          </a:p>
          <a:p>
            <a:pPr marL="514350" indent="-514350" algn="just">
              <a:buFont typeface="Wingdings" pitchFamily="2" charset="2"/>
              <a:buChar char="v"/>
            </a:pPr>
            <a:r>
              <a:rPr lang="en-US" sz="1600" dirty="0" smtClean="0"/>
              <a:t>While </a:t>
            </a:r>
            <a:r>
              <a:rPr lang="en-US" sz="1600" dirty="0" err="1" smtClean="0"/>
              <a:t>Cixi</a:t>
            </a:r>
            <a:r>
              <a:rPr lang="en-US" sz="1600" dirty="0" smtClean="0"/>
              <a:t> aligned herself with these princes, a memorial asked for </a:t>
            </a:r>
            <a:r>
              <a:rPr lang="en-US" sz="1600" dirty="0" err="1" smtClean="0"/>
              <a:t>Cixi</a:t>
            </a:r>
            <a:r>
              <a:rPr lang="en-US" sz="1600" dirty="0" smtClean="0"/>
              <a:t> to </a:t>
            </a:r>
            <a:r>
              <a:rPr lang="en-US" sz="1600" dirty="0" smtClean="0">
                <a:solidFill>
                  <a:schemeClr val="accent1"/>
                </a:solidFill>
              </a:rPr>
              <a:t>“listen to politics behind the curtains’’ </a:t>
            </a:r>
            <a:r>
              <a:rPr lang="zh-CN" altLang="fr-FR" sz="1600" dirty="0" smtClean="0">
                <a:solidFill>
                  <a:schemeClr val="accent1"/>
                </a:solidFill>
              </a:rPr>
              <a:t>（垂帘听政）</a:t>
            </a:r>
            <a:r>
              <a:rPr lang="fr-BE" altLang="zh-CN" sz="1600" dirty="0" smtClean="0"/>
              <a:t>.</a:t>
            </a:r>
            <a:r>
              <a:rPr lang="en-US" sz="1600" dirty="0" smtClean="0"/>
              <a:t> </a:t>
            </a:r>
          </a:p>
          <a:p>
            <a:pPr>
              <a:buFont typeface="Wingdings" pitchFamily="2" charset="2"/>
              <a:buChar char="v"/>
            </a:pPr>
            <a:r>
              <a:rPr lang="en-US" sz="1600" dirty="0" smtClean="0"/>
              <a:t>When the Emperor's funeral procession left for Beijing, </a:t>
            </a:r>
            <a:r>
              <a:rPr lang="en-US" sz="1600" dirty="0" err="1" smtClean="0"/>
              <a:t>Cixi</a:t>
            </a:r>
            <a:r>
              <a:rPr lang="en-US" sz="1600" dirty="0" smtClean="0"/>
              <a:t> took advantage of her alliances with Princes Gong and Chun. She returned to the capital before the rest of the party. </a:t>
            </a:r>
          </a:p>
          <a:p>
            <a:pPr>
              <a:buFont typeface="Wingdings" pitchFamily="2" charset="2"/>
              <a:buChar char="v"/>
            </a:pPr>
            <a:r>
              <a:rPr lang="en-US" sz="1600" dirty="0" smtClean="0"/>
              <a:t> </a:t>
            </a:r>
            <a:r>
              <a:rPr lang="en-US" sz="1600" dirty="0" err="1" smtClean="0"/>
              <a:t>Cixi's</a:t>
            </a:r>
            <a:r>
              <a:rPr lang="en-US" sz="1600" dirty="0" smtClean="0"/>
              <a:t> early return to Beijing meant that she had more time to plan with Prince Gong and </a:t>
            </a:r>
            <a:r>
              <a:rPr lang="en-US" sz="1600" dirty="0" smtClean="0">
                <a:solidFill>
                  <a:schemeClr val="accent1"/>
                </a:solidFill>
              </a:rPr>
              <a:t>ensure that the power base of the Eight Regent Ministers was </a:t>
            </a:r>
            <a:r>
              <a:rPr lang="en-US" sz="1600" dirty="0" smtClean="0">
                <a:solidFill>
                  <a:schemeClr val="accent1"/>
                </a:solidFill>
              </a:rPr>
              <a:t>divided</a:t>
            </a:r>
            <a:r>
              <a:rPr lang="en-US" sz="1600" dirty="0" smtClean="0"/>
              <a:t>. </a:t>
            </a:r>
            <a:endParaRPr lang="en-US" sz="1600" dirty="0" smtClean="0"/>
          </a:p>
          <a:p>
            <a:pPr marL="514350" indent="-514350" algn="just">
              <a:buFont typeface="Wingdings" pitchFamily="2" charset="2"/>
              <a:buChar char="v"/>
            </a:pPr>
            <a:endParaRPr lang="en-US" sz="1800" dirty="0" smtClean="0"/>
          </a:p>
          <a:p>
            <a:pPr marL="514350" indent="-514350" algn="just">
              <a:buNone/>
            </a:pPr>
            <a:r>
              <a:rPr lang="en-US" sz="1800" dirty="0" smtClean="0"/>
              <a:t>       </a:t>
            </a:r>
            <a:endParaRPr lang="fr-BE" sz="1800" dirty="0" smtClean="0"/>
          </a:p>
          <a:p>
            <a:endParaRPr lang="fr-BE" sz="1800" dirty="0" smtClean="0"/>
          </a:p>
          <a:p>
            <a:endParaRPr lang="fr-BE" sz="1800" dirty="0"/>
          </a:p>
        </p:txBody>
      </p:sp>
      <p:pic>
        <p:nvPicPr>
          <p:cNvPr id="5" name="Image 4" descr="http://upload.wikimedia.org/wikipedia/commons/thumb/2/25/Prince_Gong_2.JPG/220px-Prince_Gong_2.JPG">
            <a:hlinkClick r:id="rId3"/>
          </p:cNvPr>
          <p:cNvPicPr/>
          <p:nvPr/>
        </p:nvPicPr>
        <p:blipFill>
          <a:blip r:embed="rId4" cstate="print"/>
          <a:srcRect/>
          <a:stretch>
            <a:fillRect/>
          </a:stretch>
        </p:blipFill>
        <p:spPr bwMode="auto">
          <a:xfrm>
            <a:off x="6732240" y="908720"/>
            <a:ext cx="2016224" cy="2501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C:\Users\User\Desktop\u=1784080244,2014263664&amp;fm=23&amp;gp=0.jpg"/>
          <p:cNvPicPr>
            <a:picLocks noChangeAspect="1" noChangeArrowheads="1"/>
          </p:cNvPicPr>
          <p:nvPr/>
        </p:nvPicPr>
        <p:blipFill>
          <a:blip r:embed="rId5" cstate="print"/>
          <a:srcRect/>
          <a:stretch>
            <a:fillRect/>
          </a:stretch>
        </p:blipFill>
        <p:spPr bwMode="auto">
          <a:xfrm>
            <a:off x="6156176" y="3573016"/>
            <a:ext cx="1981200" cy="28575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52128"/>
          </a:xfrm>
        </p:spPr>
        <p:txBody>
          <a:bodyPr>
            <a:normAutofit fontScale="90000"/>
          </a:bodyPr>
          <a:lstStyle/>
          <a:p>
            <a:pPr algn="ctr"/>
            <a:r>
              <a:rPr lang="fr-BE" dirty="0" err="1" smtClean="0">
                <a:solidFill>
                  <a:schemeClr val="accent1"/>
                </a:solidFill>
              </a:rPr>
              <a:t>Cixi’s</a:t>
            </a:r>
            <a:r>
              <a:rPr lang="fr-BE" dirty="0" smtClean="0">
                <a:solidFill>
                  <a:schemeClr val="accent1"/>
                </a:solidFill>
              </a:rPr>
              <a:t> </a:t>
            </a:r>
            <a:r>
              <a:rPr lang="fr-BE" dirty="0" err="1" smtClean="0">
                <a:solidFill>
                  <a:schemeClr val="accent1"/>
                </a:solidFill>
              </a:rPr>
              <a:t>further</a:t>
            </a:r>
            <a:r>
              <a:rPr lang="fr-BE" dirty="0" smtClean="0">
                <a:solidFill>
                  <a:schemeClr val="accent1"/>
                </a:solidFill>
              </a:rPr>
              <a:t> </a:t>
            </a:r>
            <a:r>
              <a:rPr lang="fr-BE" dirty="0" err="1" smtClean="0">
                <a:solidFill>
                  <a:schemeClr val="accent1"/>
                </a:solidFill>
              </a:rPr>
              <a:t>attempts</a:t>
            </a:r>
            <a:r>
              <a:rPr lang="fr-BE" dirty="0" smtClean="0">
                <a:solidFill>
                  <a:schemeClr val="accent1"/>
                </a:solidFill>
              </a:rPr>
              <a:t> to </a:t>
            </a:r>
            <a:r>
              <a:rPr lang="fr-BE" dirty="0" err="1" smtClean="0">
                <a:solidFill>
                  <a:schemeClr val="accent1"/>
                </a:solidFill>
              </a:rPr>
              <a:t>consolidate</a:t>
            </a:r>
            <a:r>
              <a:rPr lang="fr-BE" dirty="0" smtClean="0">
                <a:solidFill>
                  <a:schemeClr val="accent1"/>
                </a:solidFill>
              </a:rPr>
              <a:t> </a:t>
            </a:r>
            <a:r>
              <a:rPr lang="fr-BE" dirty="0" smtClean="0">
                <a:solidFill>
                  <a:schemeClr val="accent1"/>
                </a:solidFill>
              </a:rPr>
              <a:t>power</a:t>
            </a:r>
            <a:endParaRPr lang="fr-BE" dirty="0">
              <a:solidFill>
                <a:schemeClr val="accent1"/>
              </a:solidFill>
            </a:endParaRPr>
          </a:p>
        </p:txBody>
      </p:sp>
      <p:sp>
        <p:nvSpPr>
          <p:cNvPr id="3" name="Rectangle 2"/>
          <p:cNvSpPr/>
          <p:nvPr/>
        </p:nvSpPr>
        <p:spPr>
          <a:xfrm>
            <a:off x="611560" y="1412776"/>
            <a:ext cx="4680520" cy="4524315"/>
          </a:xfrm>
          <a:prstGeom prst="rect">
            <a:avLst/>
          </a:prstGeom>
        </p:spPr>
        <p:txBody>
          <a:bodyPr wrap="square">
            <a:spAutoFit/>
          </a:bodyPr>
          <a:lstStyle/>
          <a:p>
            <a:pPr>
              <a:buFont typeface="Wingdings" pitchFamily="2" charset="2"/>
              <a:buChar char="v"/>
            </a:pPr>
            <a:r>
              <a:rPr lang="en-US" dirty="0" smtClean="0"/>
              <a:t> As one of the first acts from behind the curtains, </a:t>
            </a:r>
            <a:r>
              <a:rPr lang="en-US" dirty="0" err="1" smtClean="0"/>
              <a:t>Cixi</a:t>
            </a:r>
            <a:r>
              <a:rPr lang="en-US" dirty="0" smtClean="0"/>
              <a:t> issued two </a:t>
            </a:r>
            <a:r>
              <a:rPr lang="en-US" dirty="0" smtClean="0"/>
              <a:t>important Imperial </a:t>
            </a:r>
            <a:r>
              <a:rPr lang="en-US" dirty="0" smtClean="0"/>
              <a:t>Edicts on behalf of the Emperor. </a:t>
            </a:r>
          </a:p>
          <a:p>
            <a:endParaRPr lang="en-US" dirty="0" smtClean="0"/>
          </a:p>
          <a:p>
            <a:pPr marL="342900" indent="-342900">
              <a:buFont typeface="+mj-lt"/>
              <a:buAutoNum type="arabicPeriod"/>
            </a:pPr>
            <a:r>
              <a:rPr lang="en-US" dirty="0" smtClean="0"/>
              <a:t>The first stated that </a:t>
            </a:r>
            <a:r>
              <a:rPr lang="en-US" dirty="0" smtClean="0">
                <a:solidFill>
                  <a:schemeClr val="accent1"/>
                </a:solidFill>
              </a:rPr>
              <a:t>the two Empresses Dowager were to be the sole decision makers </a:t>
            </a:r>
            <a:r>
              <a:rPr lang="en-US" dirty="0" smtClean="0"/>
              <a:t>"without interference“. </a:t>
            </a:r>
          </a:p>
          <a:p>
            <a:pPr marL="342900" indent="-342900">
              <a:buFont typeface="+mj-lt"/>
              <a:buAutoNum type="arabicPeriod"/>
            </a:pPr>
            <a:r>
              <a:rPr lang="en-US" dirty="0" smtClean="0"/>
              <a:t>The second changed the boy Emperor's era name </a:t>
            </a:r>
            <a:r>
              <a:rPr lang="en-US" dirty="0" err="1" smtClean="0"/>
              <a:t>Qixiang</a:t>
            </a:r>
            <a:r>
              <a:rPr lang="en-US" dirty="0" smtClean="0"/>
              <a:t> (</a:t>
            </a:r>
            <a:r>
              <a:rPr lang="zh-CN" altLang="fr-FR" dirty="0" smtClean="0"/>
              <a:t>祺祥</a:t>
            </a:r>
            <a:r>
              <a:rPr lang="en-US" altLang="zh-CN" dirty="0" smtClean="0"/>
              <a:t>: </a:t>
            </a:r>
            <a:r>
              <a:rPr lang="en-US" dirty="0" smtClean="0"/>
              <a:t>Auspicious) to </a:t>
            </a:r>
            <a:r>
              <a:rPr lang="en-US" dirty="0" err="1" smtClean="0">
                <a:solidFill>
                  <a:schemeClr val="accent1"/>
                </a:solidFill>
              </a:rPr>
              <a:t>Tongzhi</a:t>
            </a:r>
            <a:r>
              <a:rPr lang="en-US" dirty="0" smtClean="0">
                <a:solidFill>
                  <a:schemeClr val="accent1"/>
                </a:solidFill>
              </a:rPr>
              <a:t> </a:t>
            </a:r>
          </a:p>
          <a:p>
            <a:pPr marL="342900" indent="-342900"/>
            <a:r>
              <a:rPr lang="en-US" dirty="0" smtClean="0">
                <a:solidFill>
                  <a:schemeClr val="accent1"/>
                </a:solidFill>
              </a:rPr>
              <a:t>      (</a:t>
            </a:r>
            <a:r>
              <a:rPr lang="zh-CN" altLang="fr-FR" dirty="0" smtClean="0">
                <a:solidFill>
                  <a:schemeClr val="accent1"/>
                </a:solidFill>
              </a:rPr>
              <a:t>同治</a:t>
            </a:r>
            <a:r>
              <a:rPr lang="en-US" altLang="zh-CN" dirty="0" smtClean="0">
                <a:solidFill>
                  <a:schemeClr val="accent1"/>
                </a:solidFill>
              </a:rPr>
              <a:t>: </a:t>
            </a:r>
            <a:r>
              <a:rPr lang="en-US" dirty="0" smtClean="0">
                <a:solidFill>
                  <a:schemeClr val="accent1"/>
                </a:solidFill>
              </a:rPr>
              <a:t>collective stable)</a:t>
            </a:r>
            <a:r>
              <a:rPr lang="en-US" dirty="0" smtClean="0"/>
              <a:t>.</a:t>
            </a:r>
          </a:p>
          <a:p>
            <a:pPr marL="342900" indent="-342900">
              <a:buFont typeface="+mj-lt"/>
              <a:buAutoNum type="arabicPeriod"/>
            </a:pPr>
            <a:endParaRPr lang="fr-BE" dirty="0" smtClean="0"/>
          </a:p>
          <a:p>
            <a:pPr>
              <a:buFont typeface="Wingdings" pitchFamily="2" charset="2"/>
              <a:buChar char="v"/>
            </a:pPr>
            <a:r>
              <a:rPr lang="en-US" dirty="0" smtClean="0"/>
              <a:t> It also seems that their most important role during the regency was merely to </a:t>
            </a:r>
            <a:r>
              <a:rPr lang="en-US" dirty="0" smtClean="0">
                <a:solidFill>
                  <a:schemeClr val="accent1"/>
                </a:solidFill>
              </a:rPr>
              <a:t>apply </a:t>
            </a:r>
            <a:r>
              <a:rPr lang="en-US" dirty="0" smtClean="0">
                <a:solidFill>
                  <a:schemeClr val="accent1"/>
                </a:solidFill>
              </a:rPr>
              <a:t>their seals to edicts</a:t>
            </a:r>
            <a:r>
              <a:rPr lang="en-US" dirty="0" smtClean="0"/>
              <a:t>, a merely mechanical role in a complex bureaucracy.</a:t>
            </a:r>
            <a:endParaRPr lang="fr-BE" dirty="0" smtClean="0"/>
          </a:p>
          <a:p>
            <a:pPr>
              <a:buFont typeface="Wingdings" pitchFamily="2" charset="2"/>
              <a:buChar char="v"/>
            </a:pPr>
            <a:endParaRPr lang="fr-BE" dirty="0"/>
          </a:p>
        </p:txBody>
      </p:sp>
      <p:pic>
        <p:nvPicPr>
          <p:cNvPr id="4" name="Picture 2" descr="C:\Users\User\Desktop\ppt\cixi1.jpg"/>
          <p:cNvPicPr>
            <a:picLocks noChangeAspect="1" noChangeArrowheads="1"/>
          </p:cNvPicPr>
          <p:nvPr/>
        </p:nvPicPr>
        <p:blipFill>
          <a:blip r:embed="rId3" cstate="print"/>
          <a:srcRect/>
          <a:stretch>
            <a:fillRect/>
          </a:stretch>
        </p:blipFill>
        <p:spPr bwMode="auto">
          <a:xfrm>
            <a:off x="5508104" y="1988840"/>
            <a:ext cx="3141993" cy="33843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                        </a:t>
            </a:r>
            <a:r>
              <a:rPr lang="fr-BE" dirty="0" err="1" smtClean="0">
                <a:solidFill>
                  <a:schemeClr val="accent1"/>
                </a:solidFill>
              </a:rPr>
              <a:t>Cleaning</a:t>
            </a:r>
            <a:r>
              <a:rPr lang="fr-BE" dirty="0" smtClean="0">
                <a:solidFill>
                  <a:schemeClr val="accent1"/>
                </a:solidFill>
              </a:rPr>
              <a:t> </a:t>
            </a:r>
            <a:r>
              <a:rPr lang="fr-BE" dirty="0" err="1" smtClean="0">
                <a:solidFill>
                  <a:schemeClr val="accent1"/>
                </a:solidFill>
              </a:rPr>
              <a:t>Bureaucraty</a:t>
            </a:r>
            <a:endParaRPr lang="fr-BE" dirty="0">
              <a:solidFill>
                <a:schemeClr val="accent1"/>
              </a:solidFill>
            </a:endParaRPr>
          </a:p>
        </p:txBody>
      </p:sp>
      <p:sp>
        <p:nvSpPr>
          <p:cNvPr id="4" name="Espace réservé du contenu 3"/>
          <p:cNvSpPr>
            <a:spLocks noGrp="1"/>
          </p:cNvSpPr>
          <p:nvPr>
            <p:ph sz="quarter" idx="2"/>
          </p:nvPr>
        </p:nvSpPr>
        <p:spPr/>
        <p:txBody>
          <a:bodyPr>
            <a:normAutofit fontScale="77500" lnSpcReduction="20000"/>
          </a:bodyPr>
          <a:lstStyle/>
          <a:p>
            <a:pPr algn="just">
              <a:buFont typeface="Wingdings" pitchFamily="2" charset="2"/>
              <a:buChar char="v"/>
            </a:pPr>
            <a:r>
              <a:rPr lang="en-US" sz="2800" dirty="0" err="1" smtClean="0"/>
              <a:t>Cixi's</a:t>
            </a:r>
            <a:r>
              <a:rPr lang="en-US" sz="2800" dirty="0" smtClean="0"/>
              <a:t> entrance as the absolute power figure in China came at a time of </a:t>
            </a:r>
            <a:r>
              <a:rPr lang="en-US" sz="2800" dirty="0" smtClean="0">
                <a:solidFill>
                  <a:schemeClr val="accent1"/>
                </a:solidFill>
              </a:rPr>
              <a:t>internal chaos and foreign challenges</a:t>
            </a:r>
            <a:r>
              <a:rPr lang="en-US" sz="2800" dirty="0" smtClean="0"/>
              <a:t>. (Second Opium War, </a:t>
            </a:r>
            <a:r>
              <a:rPr lang="en-US" sz="2800" dirty="0" err="1" smtClean="0"/>
              <a:t>Taiping</a:t>
            </a:r>
            <a:r>
              <a:rPr lang="en-US" sz="2800" dirty="0" smtClean="0"/>
              <a:t> Rebellion)</a:t>
            </a:r>
          </a:p>
          <a:p>
            <a:pPr algn="just">
              <a:buFont typeface="Wingdings" pitchFamily="2" charset="2"/>
              <a:buChar char="v"/>
            </a:pPr>
            <a:r>
              <a:rPr lang="en-US" sz="2800" dirty="0" smtClean="0"/>
              <a:t>Internally, both the national bureaucracy and regional authorities were infested with </a:t>
            </a:r>
            <a:r>
              <a:rPr lang="en-US" sz="2800" dirty="0" smtClean="0">
                <a:solidFill>
                  <a:schemeClr val="accent1"/>
                </a:solidFill>
              </a:rPr>
              <a:t>corruption</a:t>
            </a:r>
            <a:r>
              <a:rPr lang="en-US" sz="2800" dirty="0" smtClean="0"/>
              <a:t>.</a:t>
            </a:r>
          </a:p>
          <a:p>
            <a:pPr algn="just">
              <a:buFont typeface="Wingdings" pitchFamily="2" charset="2"/>
              <a:buChar char="v"/>
            </a:pPr>
            <a:r>
              <a:rPr lang="en-US" sz="2800" dirty="0" smtClean="0"/>
              <a:t>So </a:t>
            </a:r>
            <a:r>
              <a:rPr lang="en-US" sz="2800" dirty="0" err="1" smtClean="0"/>
              <a:t>Cixi</a:t>
            </a:r>
            <a:r>
              <a:rPr lang="en-US" sz="2800" dirty="0" smtClean="0"/>
              <a:t> entrusted </a:t>
            </a:r>
            <a:r>
              <a:rPr lang="en-US" sz="2800" dirty="0" smtClean="0"/>
              <a:t>the country's most powerful military unit against the </a:t>
            </a:r>
            <a:r>
              <a:rPr lang="en-US" sz="2800" dirty="0" err="1" smtClean="0"/>
              <a:t>Taiping</a:t>
            </a:r>
            <a:r>
              <a:rPr lang="en-US" sz="2800" dirty="0" smtClean="0"/>
              <a:t> army into the hands of </a:t>
            </a:r>
            <a:r>
              <a:rPr lang="en-US" sz="2800" dirty="0" smtClean="0">
                <a:solidFill>
                  <a:schemeClr val="accent1"/>
                </a:solidFill>
              </a:rPr>
              <a:t>Han Chinese</a:t>
            </a:r>
            <a:r>
              <a:rPr lang="en-US" sz="2800" dirty="0" smtClean="0"/>
              <a:t>.  Additionally, she appointed Han Chinese officials to become governors of all southern Chinese provinces. </a:t>
            </a:r>
            <a:endParaRPr lang="fr-BE" sz="2800" dirty="0" smtClean="0"/>
          </a:p>
          <a:p>
            <a:endParaRPr lang="fr-BE" dirty="0"/>
          </a:p>
        </p:txBody>
      </p:sp>
      <p:pic>
        <p:nvPicPr>
          <p:cNvPr id="3074" name="Picture 2" descr="C:\Users\User\Desktop\ppt\fenghuang6.jpg"/>
          <p:cNvPicPr>
            <a:picLocks noGrp="1" noChangeAspect="1" noChangeArrowheads="1"/>
          </p:cNvPicPr>
          <p:nvPr>
            <p:ph sz="quarter" idx="1"/>
          </p:nvPr>
        </p:nvPicPr>
        <p:blipFill>
          <a:blip r:embed="rId2" cstate="print"/>
          <a:srcRect/>
          <a:stretch>
            <a:fillRect/>
          </a:stretch>
        </p:blipFill>
        <p:spPr bwMode="auto">
          <a:xfrm>
            <a:off x="467544" y="764704"/>
            <a:ext cx="2890664" cy="289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075" name="Picture 3" descr="C:\Users\User\Desktop\ppt\long6.jpg"/>
          <p:cNvPicPr>
            <a:picLocks noChangeAspect="1" noChangeArrowheads="1"/>
          </p:cNvPicPr>
          <p:nvPr/>
        </p:nvPicPr>
        <p:blipFill>
          <a:blip r:embed="rId3" cstate="print"/>
          <a:srcRect/>
          <a:stretch>
            <a:fillRect/>
          </a:stretch>
        </p:blipFill>
        <p:spPr bwMode="auto">
          <a:xfrm>
            <a:off x="1835696" y="3861048"/>
            <a:ext cx="2665089" cy="2643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8064" y="304800"/>
            <a:ext cx="3691136" cy="747936"/>
          </a:xfrm>
        </p:spPr>
        <p:txBody>
          <a:bodyPr/>
          <a:lstStyle/>
          <a:p>
            <a:r>
              <a:rPr lang="fr-BE" sz="2400" dirty="0" smtClean="0">
                <a:solidFill>
                  <a:schemeClr val="accent1"/>
                </a:solidFill>
              </a:rPr>
              <a:t>Learning </a:t>
            </a:r>
            <a:r>
              <a:rPr lang="fr-BE" sz="2400" dirty="0" err="1" smtClean="0">
                <a:solidFill>
                  <a:schemeClr val="accent1"/>
                </a:solidFill>
              </a:rPr>
              <a:t>from</a:t>
            </a:r>
            <a:r>
              <a:rPr lang="fr-BE" sz="2400" dirty="0" smtClean="0">
                <a:solidFill>
                  <a:schemeClr val="accent1"/>
                </a:solidFill>
              </a:rPr>
              <a:t> the West</a:t>
            </a:r>
            <a:endParaRPr lang="fr-BE" sz="2400" dirty="0">
              <a:solidFill>
                <a:schemeClr val="accent1"/>
              </a:solidFill>
            </a:endParaRPr>
          </a:p>
        </p:txBody>
      </p:sp>
      <p:sp>
        <p:nvSpPr>
          <p:cNvPr id="3" name="Espace réservé du texte 2"/>
          <p:cNvSpPr>
            <a:spLocks noGrp="1"/>
          </p:cNvSpPr>
          <p:nvPr>
            <p:ph type="body" idx="2"/>
          </p:nvPr>
        </p:nvSpPr>
        <p:spPr>
          <a:xfrm>
            <a:off x="5148064" y="1219200"/>
            <a:ext cx="3691136" cy="4843463"/>
          </a:xfrm>
        </p:spPr>
        <p:txBody>
          <a:bodyPr/>
          <a:lstStyle/>
          <a:p>
            <a:endParaRPr lang="fr-BE" dirty="0"/>
          </a:p>
        </p:txBody>
      </p:sp>
      <p:sp>
        <p:nvSpPr>
          <p:cNvPr id="4" name="Espace réservé du contenu 3"/>
          <p:cNvSpPr>
            <a:spLocks noGrp="1"/>
          </p:cNvSpPr>
          <p:nvPr>
            <p:ph sz="quarter" idx="1"/>
          </p:nvPr>
        </p:nvSpPr>
        <p:spPr>
          <a:xfrm>
            <a:off x="304800" y="764704"/>
            <a:ext cx="4483224" cy="5255096"/>
          </a:xfrm>
        </p:spPr>
        <p:txBody>
          <a:bodyPr>
            <a:normAutofit fontScale="92500" lnSpcReduction="20000"/>
          </a:bodyPr>
          <a:lstStyle/>
          <a:p>
            <a:pPr algn="just"/>
            <a:r>
              <a:rPr lang="en-US" dirty="0" smtClean="0"/>
              <a:t>China's loss in the Second Opium War was a wake-up call for its imperial rulers. China’s military strategies were </a:t>
            </a:r>
            <a:r>
              <a:rPr lang="en-US" dirty="0" smtClean="0">
                <a:solidFill>
                  <a:schemeClr val="accent1"/>
                </a:solidFill>
              </a:rPr>
              <a:t>outdated</a:t>
            </a:r>
            <a:r>
              <a:rPr lang="en-US" dirty="0" smtClean="0"/>
              <a:t>. </a:t>
            </a:r>
          </a:p>
          <a:p>
            <a:pPr algn="just"/>
            <a:r>
              <a:rPr lang="en-US" dirty="0" smtClean="0"/>
              <a:t>Sensing a threat from foreigners and realizing that China's economy could not compete with the industrial prowess of the West, </a:t>
            </a:r>
            <a:r>
              <a:rPr lang="en-US" dirty="0" err="1" smtClean="0"/>
              <a:t>Cixi</a:t>
            </a:r>
            <a:r>
              <a:rPr lang="en-US" dirty="0" smtClean="0"/>
              <a:t> decided that </a:t>
            </a:r>
            <a:r>
              <a:rPr lang="en-US" dirty="0" smtClean="0">
                <a:solidFill>
                  <a:schemeClr val="accent1"/>
                </a:solidFill>
              </a:rPr>
              <a:t>China would learn from Western powers. </a:t>
            </a:r>
          </a:p>
          <a:p>
            <a:pPr algn="just"/>
            <a:r>
              <a:rPr lang="en-US" dirty="0" smtClean="0"/>
              <a:t>Failure of China's foreign programs is attributed to </a:t>
            </a:r>
            <a:r>
              <a:rPr lang="en-US" dirty="0" err="1" smtClean="0"/>
              <a:t>Cixi's</a:t>
            </a:r>
            <a:r>
              <a:rPr lang="en-US" dirty="0" smtClean="0"/>
              <a:t> </a:t>
            </a:r>
            <a:r>
              <a:rPr lang="en-US" dirty="0" smtClean="0">
                <a:solidFill>
                  <a:schemeClr val="accent1"/>
                </a:solidFill>
              </a:rPr>
              <a:t>conservative attitude and old methods of thinking.</a:t>
            </a:r>
          </a:p>
          <a:p>
            <a:endParaRPr lang="fr-BE" dirty="0"/>
          </a:p>
        </p:txBody>
      </p:sp>
      <p:pic>
        <p:nvPicPr>
          <p:cNvPr id="4098" name="Picture 2" descr="C:\Users\User\Desktop\ppt\cixi4.gif"/>
          <p:cNvPicPr>
            <a:picLocks noChangeAspect="1" noChangeArrowheads="1"/>
          </p:cNvPicPr>
          <p:nvPr/>
        </p:nvPicPr>
        <p:blipFill>
          <a:blip r:embed="rId3" cstate="print"/>
          <a:srcRect/>
          <a:stretch>
            <a:fillRect/>
          </a:stretch>
        </p:blipFill>
        <p:spPr bwMode="auto">
          <a:xfrm>
            <a:off x="5292080" y="1556792"/>
            <a:ext cx="3204331" cy="4377680"/>
          </a:xfrm>
          <a:prstGeom prst="rect">
            <a:avLst/>
          </a:prstGeom>
          <a:noFill/>
          <a:ln w="28575">
            <a:solidFill>
              <a:schemeClr val="accent1"/>
            </a:solid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824136"/>
          </a:xfrm>
        </p:spPr>
        <p:txBody>
          <a:bodyPr>
            <a:noAutofit/>
          </a:bodyPr>
          <a:lstStyle/>
          <a:p>
            <a:pPr algn="ctr"/>
            <a:r>
              <a:rPr lang="en-US" sz="2800" dirty="0" smtClean="0">
                <a:solidFill>
                  <a:schemeClr val="bg2">
                    <a:lumMod val="50000"/>
                  </a:schemeClr>
                </a:solidFill>
              </a:rPr>
              <a:t>Which girls had to </a:t>
            </a:r>
            <a:r>
              <a:rPr lang="en-US" sz="2800" dirty="0" smtClean="0">
                <a:solidFill>
                  <a:schemeClr val="bg2">
                    <a:lumMod val="50000"/>
                  </a:schemeClr>
                </a:solidFill>
              </a:rPr>
              <a:t>participate to the Selection of Imperial Concubines?</a:t>
            </a:r>
            <a:endParaRPr lang="en-US" sz="2800" dirty="0">
              <a:solidFill>
                <a:schemeClr val="bg2">
                  <a:lumMod val="50000"/>
                </a:schemeClr>
              </a:solidFill>
            </a:endParaRPr>
          </a:p>
        </p:txBody>
      </p:sp>
      <p:sp>
        <p:nvSpPr>
          <p:cNvPr id="3" name="Espace réservé du contenu 2"/>
          <p:cNvSpPr>
            <a:spLocks noGrp="1"/>
          </p:cNvSpPr>
          <p:nvPr>
            <p:ph sz="quarter" idx="1"/>
          </p:nvPr>
        </p:nvSpPr>
        <p:spPr>
          <a:xfrm>
            <a:off x="457200" y="1196752"/>
            <a:ext cx="4186808" cy="5256584"/>
          </a:xfrm>
        </p:spPr>
        <p:txBody>
          <a:bodyPr>
            <a:normAutofit lnSpcReduction="10000"/>
          </a:bodyPr>
          <a:lstStyle/>
          <a:p>
            <a:pPr>
              <a:buFont typeface="Wingdings" pitchFamily="2" charset="2"/>
              <a:buChar char="v"/>
            </a:pPr>
            <a:r>
              <a:rPr lang="en-US" sz="2200" dirty="0" smtClean="0">
                <a:latin typeface="Agency FB" pitchFamily="34" charset="0"/>
              </a:rPr>
              <a:t>Manchu, Mongolian and Han girls (for the latter ones, only if their parents were high-end army officers).  </a:t>
            </a:r>
          </a:p>
          <a:p>
            <a:pPr>
              <a:buFont typeface="Wingdings" pitchFamily="2" charset="2"/>
              <a:buChar char="v"/>
            </a:pPr>
            <a:r>
              <a:rPr lang="en-US" sz="2200" dirty="0" smtClean="0">
                <a:latin typeface="Agency FB" pitchFamily="34" charset="0"/>
              </a:rPr>
              <a:t>Only if they originated from families belonging to the Eight Banners. </a:t>
            </a:r>
          </a:p>
          <a:p>
            <a:pPr>
              <a:buFont typeface="Wingdings" pitchFamily="2" charset="2"/>
              <a:buChar char="v"/>
            </a:pPr>
            <a:r>
              <a:rPr lang="fr-BE" sz="2200" dirty="0" smtClean="0">
                <a:latin typeface="Agency FB" pitchFamily="34" charset="0"/>
              </a:rPr>
              <a:t>Girls of t</a:t>
            </a:r>
            <a:r>
              <a:rPr lang="en-US" sz="2200" dirty="0" smtClean="0">
                <a:latin typeface="Agency FB" pitchFamily="34" charset="0"/>
              </a:rPr>
              <a:t>hose three ethnic groups were obliged to participate at the age of 13 to 17.</a:t>
            </a:r>
          </a:p>
          <a:p>
            <a:pPr>
              <a:buFont typeface="Wingdings" pitchFamily="2" charset="2"/>
              <a:buChar char="v"/>
            </a:pPr>
            <a:r>
              <a:rPr lang="en-US" sz="2200" dirty="0" smtClean="0">
                <a:latin typeface="Agency FB" pitchFamily="34" charset="0"/>
              </a:rPr>
              <a:t>The</a:t>
            </a:r>
            <a:r>
              <a:rPr lang="en-US" sz="2200" b="1" dirty="0" smtClean="0">
                <a:latin typeface="Agency FB" pitchFamily="34" charset="0"/>
              </a:rPr>
              <a:t> Eight Banners System </a:t>
            </a:r>
            <a:r>
              <a:rPr lang="en-US" sz="2200" dirty="0" smtClean="0">
                <a:latin typeface="Agency FB" pitchFamily="34" charset="0"/>
              </a:rPr>
              <a:t>is composed by:</a:t>
            </a:r>
          </a:p>
          <a:p>
            <a:pPr>
              <a:buFont typeface="Arial" charset="0"/>
              <a:buChar char="•"/>
            </a:pPr>
            <a:r>
              <a:rPr lang="en-US" sz="2200" dirty="0" smtClean="0">
                <a:latin typeface="Agency FB" pitchFamily="34" charset="0"/>
              </a:rPr>
              <a:t>Pure yellow and bordered yellow</a:t>
            </a:r>
          </a:p>
          <a:p>
            <a:pPr>
              <a:buFont typeface="Arial" charset="0"/>
              <a:buChar char="•"/>
            </a:pPr>
            <a:r>
              <a:rPr lang="en-US" sz="2200" dirty="0" smtClean="0">
                <a:latin typeface="Agency FB" pitchFamily="34" charset="0"/>
              </a:rPr>
              <a:t>Pure white and bordered white</a:t>
            </a:r>
          </a:p>
          <a:p>
            <a:pPr>
              <a:buFont typeface="Arial" charset="0"/>
              <a:buChar char="•"/>
            </a:pPr>
            <a:r>
              <a:rPr lang="en-US" sz="2200" dirty="0" smtClean="0">
                <a:latin typeface="Agency FB" pitchFamily="34" charset="0"/>
              </a:rPr>
              <a:t>Pure blue and bordered blue</a:t>
            </a:r>
          </a:p>
          <a:p>
            <a:pPr>
              <a:buFont typeface="Arial" charset="0"/>
              <a:buChar char="•"/>
            </a:pPr>
            <a:r>
              <a:rPr lang="en-US" sz="2200" dirty="0" smtClean="0">
                <a:latin typeface="Agency FB" pitchFamily="34" charset="0"/>
              </a:rPr>
              <a:t>Pure red and bordered red</a:t>
            </a:r>
          </a:p>
          <a:p>
            <a:pPr>
              <a:buNone/>
            </a:pPr>
            <a:endParaRPr lang="en-US" dirty="0" smtClean="0"/>
          </a:p>
          <a:p>
            <a:pPr>
              <a:buNone/>
            </a:pPr>
            <a:endParaRPr lang="fr-BE" dirty="0"/>
          </a:p>
        </p:txBody>
      </p:sp>
      <p:pic>
        <p:nvPicPr>
          <p:cNvPr id="2051" name="Picture 3" descr="C:\Users\User\Desktop\eight flag system.jpg"/>
          <p:cNvPicPr>
            <a:picLocks noGrp="1" noChangeAspect="1" noChangeArrowheads="1"/>
          </p:cNvPicPr>
          <p:nvPr>
            <p:ph sz="quarter" idx="2"/>
          </p:nvPr>
        </p:nvPicPr>
        <p:blipFill>
          <a:blip r:embed="rId2" cstate="print"/>
          <a:srcRect/>
          <a:stretch>
            <a:fillRect/>
          </a:stretch>
        </p:blipFill>
        <p:spPr bwMode="auto">
          <a:xfrm>
            <a:off x="4860032" y="1484784"/>
            <a:ext cx="4041775" cy="2016224"/>
          </a:xfrm>
          <a:prstGeom prst="rect">
            <a:avLst/>
          </a:prstGeom>
          <a:ln w="9525"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2052" name="Picture 4" descr="C:\Users\User\Desktop\u=4170443396,1692344492&amp;fm=21&amp;gp=0.jpg"/>
          <p:cNvPicPr>
            <a:picLocks noChangeAspect="1" noChangeArrowheads="1"/>
          </p:cNvPicPr>
          <p:nvPr/>
        </p:nvPicPr>
        <p:blipFill>
          <a:blip r:embed="rId3" cstate="print"/>
          <a:srcRect/>
          <a:stretch>
            <a:fillRect/>
          </a:stretch>
        </p:blipFill>
        <p:spPr bwMode="auto">
          <a:xfrm>
            <a:off x="4860032" y="3861048"/>
            <a:ext cx="4104456" cy="2167508"/>
          </a:xfrm>
          <a:prstGeom prst="rect">
            <a:avLst/>
          </a:prstGeom>
          <a:ln w="9525"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8184" y="304800"/>
            <a:ext cx="2611016" cy="838200"/>
          </a:xfrm>
        </p:spPr>
        <p:txBody>
          <a:bodyPr/>
          <a:lstStyle/>
          <a:p>
            <a:pPr algn="ctr"/>
            <a:r>
              <a:rPr lang="fr-BE" sz="2400" dirty="0" smtClean="0"/>
              <a:t>1875:  </a:t>
            </a:r>
            <a:r>
              <a:rPr lang="fr-BE" sz="2400" dirty="0" err="1" smtClean="0"/>
              <a:t>Guangxu</a:t>
            </a:r>
            <a:r>
              <a:rPr lang="fr-BE" sz="2400" dirty="0" smtClean="0"/>
              <a:t> </a:t>
            </a:r>
            <a:r>
              <a:rPr lang="fr-BE" sz="2400" dirty="0" err="1" smtClean="0"/>
              <a:t>Era</a:t>
            </a:r>
            <a:endParaRPr lang="fr-BE" sz="2400" dirty="0"/>
          </a:p>
        </p:txBody>
      </p:sp>
      <p:sp>
        <p:nvSpPr>
          <p:cNvPr id="3" name="Espace réservé du texte 2"/>
          <p:cNvSpPr>
            <a:spLocks noGrp="1"/>
          </p:cNvSpPr>
          <p:nvPr>
            <p:ph type="body" idx="2"/>
          </p:nvPr>
        </p:nvSpPr>
        <p:spPr/>
        <p:txBody>
          <a:bodyPr/>
          <a:lstStyle/>
          <a:p>
            <a:endParaRPr lang="fr-BE" dirty="0"/>
          </a:p>
        </p:txBody>
      </p:sp>
      <p:sp>
        <p:nvSpPr>
          <p:cNvPr id="4" name="Espace réservé du contenu 3"/>
          <p:cNvSpPr>
            <a:spLocks noGrp="1"/>
          </p:cNvSpPr>
          <p:nvPr>
            <p:ph sz="quarter" idx="1"/>
          </p:nvPr>
        </p:nvSpPr>
        <p:spPr/>
        <p:txBody>
          <a:bodyPr>
            <a:normAutofit lnSpcReduction="10000"/>
          </a:bodyPr>
          <a:lstStyle/>
          <a:p>
            <a:r>
              <a:rPr lang="en-US" dirty="0" smtClean="0"/>
              <a:t>On 13 January 1875 Emperor </a:t>
            </a:r>
            <a:r>
              <a:rPr lang="en-US" dirty="0" err="1" smtClean="0"/>
              <a:t>Tongzhi</a:t>
            </a:r>
            <a:r>
              <a:rPr lang="en-US" dirty="0" smtClean="0"/>
              <a:t> </a:t>
            </a:r>
            <a:r>
              <a:rPr lang="en-US" dirty="0" smtClean="0"/>
              <a:t>passes away. His young death is probably due to his nightly habits.</a:t>
            </a:r>
            <a:endParaRPr lang="en-US" dirty="0" smtClean="0"/>
          </a:p>
          <a:p>
            <a:r>
              <a:rPr lang="en-US" dirty="0" smtClean="0"/>
              <a:t>Emperor </a:t>
            </a:r>
            <a:r>
              <a:rPr lang="en-US" dirty="0" err="1" smtClean="0"/>
              <a:t>Tongzhi</a:t>
            </a:r>
            <a:r>
              <a:rPr lang="en-US" dirty="0" smtClean="0"/>
              <a:t> </a:t>
            </a:r>
            <a:r>
              <a:rPr lang="en-US" dirty="0" smtClean="0"/>
              <a:t>did not leave a </a:t>
            </a:r>
            <a:r>
              <a:rPr lang="en-US" dirty="0" smtClean="0"/>
              <a:t>male </a:t>
            </a:r>
            <a:r>
              <a:rPr lang="en-US" dirty="0" smtClean="0"/>
              <a:t>heir behind, </a:t>
            </a:r>
            <a:r>
              <a:rPr lang="en-US" dirty="0" smtClean="0"/>
              <a:t>a circumstance that created an unprecedented succession crisis in the dynastic line. </a:t>
            </a:r>
            <a:endParaRPr lang="en-US" dirty="0" smtClean="0"/>
          </a:p>
          <a:p>
            <a:r>
              <a:rPr lang="en-US" dirty="0" smtClean="0"/>
              <a:t>T</a:t>
            </a:r>
            <a:r>
              <a:rPr lang="en-US" dirty="0" smtClean="0"/>
              <a:t>he </a:t>
            </a:r>
            <a:r>
              <a:rPr lang="en-US" dirty="0" smtClean="0"/>
              <a:t>first-born of </a:t>
            </a:r>
          </a:p>
          <a:p>
            <a:pPr>
              <a:buNone/>
            </a:pPr>
            <a:r>
              <a:rPr lang="en-US" dirty="0" smtClean="0"/>
              <a:t>   Prince Chun and </a:t>
            </a:r>
          </a:p>
          <a:p>
            <a:pPr>
              <a:buNone/>
            </a:pPr>
            <a:r>
              <a:rPr lang="en-US" dirty="0" smtClean="0"/>
              <a:t>   </a:t>
            </a:r>
            <a:r>
              <a:rPr lang="en-US" dirty="0" err="1" smtClean="0"/>
              <a:t>Cixi's</a:t>
            </a:r>
            <a:r>
              <a:rPr lang="en-US" dirty="0" smtClean="0"/>
              <a:t> sister was to </a:t>
            </a:r>
          </a:p>
          <a:p>
            <a:pPr>
              <a:buNone/>
            </a:pPr>
            <a:r>
              <a:rPr lang="en-US" dirty="0" smtClean="0"/>
              <a:t>   become the new </a:t>
            </a:r>
          </a:p>
          <a:p>
            <a:pPr>
              <a:buNone/>
            </a:pPr>
            <a:r>
              <a:rPr lang="en-US" dirty="0" smtClean="0"/>
              <a:t>   Emperor.  The </a:t>
            </a:r>
            <a:r>
              <a:rPr lang="en-US" dirty="0" smtClean="0">
                <a:solidFill>
                  <a:schemeClr val="accent1"/>
                </a:solidFill>
              </a:rPr>
              <a:t>Era </a:t>
            </a:r>
          </a:p>
          <a:p>
            <a:pPr>
              <a:buNone/>
            </a:pPr>
            <a:r>
              <a:rPr lang="en-US" dirty="0" smtClean="0">
                <a:solidFill>
                  <a:schemeClr val="accent1"/>
                </a:solidFill>
              </a:rPr>
              <a:t>   of </a:t>
            </a:r>
            <a:r>
              <a:rPr lang="en-US" dirty="0" err="1" smtClean="0">
                <a:solidFill>
                  <a:schemeClr val="accent1"/>
                </a:solidFill>
              </a:rPr>
              <a:t>Guangxu</a:t>
            </a:r>
            <a:r>
              <a:rPr lang="en-US" dirty="0" smtClean="0">
                <a:solidFill>
                  <a:schemeClr val="accent1"/>
                </a:solidFill>
              </a:rPr>
              <a:t> </a:t>
            </a:r>
            <a:r>
              <a:rPr lang="en-US" dirty="0" smtClean="0"/>
              <a:t>starts.</a:t>
            </a:r>
            <a:endParaRPr lang="fr-BE" dirty="0" smtClean="0"/>
          </a:p>
          <a:p>
            <a:endParaRPr lang="fr-BE" dirty="0"/>
          </a:p>
        </p:txBody>
      </p:sp>
      <p:pic>
        <p:nvPicPr>
          <p:cNvPr id="5" name="Image 4" descr="http://upload.wikimedia.org/wikipedia/commons/thumb/7/7d/%E3%80%8A%E6%B8%B8%E8%89%BA%E6%80%A1%E6%83%85%E5%9B%BE%E3%80%8B.jpg/220px-%E3%80%8A%E6%B8%B8%E8%89%BA%E6%80%A1%E6%83%85%E5%9B%BE%E3%80%8B.jpg">
            <a:hlinkClick r:id="rId3"/>
          </p:cNvPr>
          <p:cNvPicPr/>
          <p:nvPr/>
        </p:nvPicPr>
        <p:blipFill>
          <a:blip r:embed="rId4" cstate="print"/>
          <a:srcRect/>
          <a:stretch>
            <a:fillRect/>
          </a:stretch>
        </p:blipFill>
        <p:spPr bwMode="auto">
          <a:xfrm>
            <a:off x="6516216" y="1340768"/>
            <a:ext cx="2099310" cy="4680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Image 5" descr="http://upload.wikimedia.org/wikipedia/commons/thumb/8/8e/Emperor_Guangxu.jpg/220px-Emperor_Guangxu.jpg">
            <a:hlinkClick r:id="rId5"/>
          </p:cNvPr>
          <p:cNvPicPr/>
          <p:nvPr/>
        </p:nvPicPr>
        <p:blipFill>
          <a:blip r:embed="rId6" cstate="print"/>
          <a:srcRect/>
          <a:stretch>
            <a:fillRect/>
          </a:stretch>
        </p:blipFill>
        <p:spPr bwMode="auto">
          <a:xfrm>
            <a:off x="3347864" y="2924944"/>
            <a:ext cx="2664296" cy="3575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680120"/>
          </a:xfrm>
        </p:spPr>
        <p:txBody>
          <a:bodyPr/>
          <a:lstStyle/>
          <a:p>
            <a:pPr algn="ctr"/>
            <a:r>
              <a:rPr lang="fr-BE" dirty="0" err="1" smtClean="0">
                <a:solidFill>
                  <a:schemeClr val="accent1"/>
                </a:solidFill>
              </a:rPr>
              <a:t>Hundred</a:t>
            </a:r>
            <a:r>
              <a:rPr lang="fr-BE" dirty="0" smtClean="0">
                <a:solidFill>
                  <a:schemeClr val="accent1"/>
                </a:solidFill>
              </a:rPr>
              <a:t> </a:t>
            </a:r>
            <a:r>
              <a:rPr lang="fr-BE" dirty="0" err="1" smtClean="0">
                <a:solidFill>
                  <a:schemeClr val="accent1"/>
                </a:solidFill>
              </a:rPr>
              <a:t>Day’s</a:t>
            </a:r>
            <a:r>
              <a:rPr lang="fr-BE" dirty="0" smtClean="0">
                <a:solidFill>
                  <a:schemeClr val="accent1"/>
                </a:solidFill>
              </a:rPr>
              <a:t> </a:t>
            </a:r>
            <a:r>
              <a:rPr lang="fr-BE" dirty="0" err="1" smtClean="0">
                <a:solidFill>
                  <a:schemeClr val="accent1"/>
                </a:solidFill>
              </a:rPr>
              <a:t>Reform</a:t>
            </a:r>
            <a:r>
              <a:rPr lang="fr-BE" dirty="0" smtClean="0">
                <a:solidFill>
                  <a:schemeClr val="accent1"/>
                </a:solidFill>
              </a:rPr>
              <a:t> (</a:t>
            </a:r>
            <a:r>
              <a:rPr lang="zh-CN" altLang="fr-FR" dirty="0" smtClean="0">
                <a:solidFill>
                  <a:schemeClr val="accent1"/>
                </a:solidFill>
              </a:rPr>
              <a:t>戊戌变</a:t>
            </a:r>
            <a:r>
              <a:rPr lang="zh-CN" altLang="fr-FR" dirty="0" smtClean="0">
                <a:solidFill>
                  <a:schemeClr val="accent1"/>
                </a:solidFill>
              </a:rPr>
              <a:t>法</a:t>
            </a:r>
            <a:r>
              <a:rPr lang="fr-BE" altLang="zh-CN" dirty="0" smtClean="0">
                <a:solidFill>
                  <a:schemeClr val="accent1"/>
                </a:solidFill>
              </a:rPr>
              <a:t>)</a:t>
            </a:r>
            <a:endParaRPr lang="fr-BE" dirty="0"/>
          </a:p>
        </p:txBody>
      </p:sp>
      <p:sp>
        <p:nvSpPr>
          <p:cNvPr id="3" name="Espace réservé du contenu 2"/>
          <p:cNvSpPr>
            <a:spLocks noGrp="1"/>
          </p:cNvSpPr>
          <p:nvPr>
            <p:ph sz="quarter" idx="1"/>
          </p:nvPr>
        </p:nvSpPr>
        <p:spPr/>
        <p:txBody>
          <a:bodyPr>
            <a:normAutofit fontScale="92500" lnSpcReduction="20000"/>
          </a:bodyPr>
          <a:lstStyle/>
          <a:p>
            <a:endParaRPr lang="fr-BE" dirty="0"/>
          </a:p>
        </p:txBody>
      </p:sp>
      <p:sp>
        <p:nvSpPr>
          <p:cNvPr id="4" name="Espace réservé du contenu 3"/>
          <p:cNvSpPr>
            <a:spLocks noGrp="1"/>
          </p:cNvSpPr>
          <p:nvPr>
            <p:ph sz="quarter" idx="2"/>
          </p:nvPr>
        </p:nvSpPr>
        <p:spPr>
          <a:xfrm>
            <a:off x="467544" y="1216152"/>
            <a:ext cx="8206302" cy="4937760"/>
          </a:xfrm>
        </p:spPr>
        <p:txBody>
          <a:bodyPr>
            <a:normAutofit fontScale="92500" lnSpcReduction="20000"/>
          </a:bodyPr>
          <a:lstStyle/>
          <a:p>
            <a:pPr algn="just"/>
            <a:r>
              <a:rPr lang="en-US" sz="3100" dirty="0" smtClean="0">
                <a:latin typeface="Agency FB" pitchFamily="34" charset="0"/>
              </a:rPr>
              <a:t>Even after </a:t>
            </a:r>
            <a:r>
              <a:rPr lang="en-US" sz="3100" dirty="0" err="1" smtClean="0">
                <a:latin typeface="Agency FB" pitchFamily="34" charset="0"/>
              </a:rPr>
              <a:t>Guangxu</a:t>
            </a:r>
            <a:r>
              <a:rPr lang="en-US" sz="3100" dirty="0" smtClean="0">
                <a:latin typeface="Agency FB" pitchFamily="34" charset="0"/>
              </a:rPr>
              <a:t> began formal </a:t>
            </a:r>
            <a:r>
              <a:rPr lang="en-US" sz="3100" dirty="0" smtClean="0">
                <a:latin typeface="Agency FB" pitchFamily="34" charset="0"/>
              </a:rPr>
              <a:t>rule, </a:t>
            </a:r>
            <a:r>
              <a:rPr lang="en-US" sz="3100" dirty="0" err="1" smtClean="0">
                <a:latin typeface="Agency FB" pitchFamily="34" charset="0"/>
              </a:rPr>
              <a:t>Cixi</a:t>
            </a:r>
            <a:r>
              <a:rPr lang="en-US" sz="3100" dirty="0" smtClean="0">
                <a:latin typeface="Agency FB" pitchFamily="34" charset="0"/>
              </a:rPr>
              <a:t> continued to influence his decisions and actions, despite residing at the </a:t>
            </a:r>
            <a:r>
              <a:rPr lang="en-US" sz="3100" dirty="0" smtClean="0">
                <a:solidFill>
                  <a:schemeClr val="accent1"/>
                </a:solidFill>
                <a:latin typeface="Agency FB" pitchFamily="34" charset="0"/>
              </a:rPr>
              <a:t>Summer </a:t>
            </a:r>
            <a:r>
              <a:rPr lang="en-US" sz="3100" dirty="0" smtClean="0">
                <a:solidFill>
                  <a:schemeClr val="accent1"/>
                </a:solidFill>
                <a:latin typeface="Agency FB" pitchFamily="34" charset="0"/>
              </a:rPr>
              <a:t>Palace</a:t>
            </a:r>
            <a:r>
              <a:rPr lang="en-US" sz="3100" dirty="0" smtClean="0">
                <a:latin typeface="Agency FB" pitchFamily="34" charset="0"/>
              </a:rPr>
              <a:t>. </a:t>
            </a:r>
          </a:p>
          <a:p>
            <a:pPr algn="just"/>
            <a:r>
              <a:rPr lang="en-US" sz="3100" dirty="0" smtClean="0">
                <a:latin typeface="Agency FB" pitchFamily="34" charset="0"/>
              </a:rPr>
              <a:t>After taking power, the </a:t>
            </a:r>
            <a:r>
              <a:rPr lang="en-US" sz="3100" dirty="0" err="1" smtClean="0">
                <a:latin typeface="Agency FB" pitchFamily="34" charset="0"/>
              </a:rPr>
              <a:t>Guangxu</a:t>
            </a:r>
            <a:r>
              <a:rPr lang="en-US" sz="3100" dirty="0" smtClean="0">
                <a:latin typeface="Agency FB" pitchFamily="34" charset="0"/>
              </a:rPr>
              <a:t> emperor was more </a:t>
            </a:r>
            <a:r>
              <a:rPr lang="en-US" sz="3100" dirty="0" smtClean="0">
                <a:solidFill>
                  <a:schemeClr val="accent1"/>
                </a:solidFill>
                <a:latin typeface="Agency FB" pitchFamily="34" charset="0"/>
              </a:rPr>
              <a:t>reform-minded</a:t>
            </a:r>
            <a:r>
              <a:rPr lang="en-US" sz="3100" dirty="0" smtClean="0">
                <a:latin typeface="Agency FB" pitchFamily="34" charset="0"/>
              </a:rPr>
              <a:t> than the conservative-leaning Empress Dowager </a:t>
            </a:r>
            <a:r>
              <a:rPr lang="en-US" sz="3100" dirty="0" err="1" smtClean="0">
                <a:latin typeface="Agency FB" pitchFamily="34" charset="0"/>
              </a:rPr>
              <a:t>Cixi</a:t>
            </a:r>
            <a:r>
              <a:rPr lang="en-US" sz="3100" dirty="0" smtClean="0">
                <a:latin typeface="Agency FB" pitchFamily="34" charset="0"/>
              </a:rPr>
              <a:t>. </a:t>
            </a:r>
            <a:endParaRPr lang="en-US" sz="3100" dirty="0" smtClean="0">
              <a:latin typeface="Agency FB" pitchFamily="34" charset="0"/>
            </a:endParaRPr>
          </a:p>
          <a:p>
            <a:pPr algn="just">
              <a:buNone/>
            </a:pPr>
            <a:r>
              <a:rPr lang="en-US" sz="3100" dirty="0" smtClean="0">
                <a:latin typeface="Agency FB" pitchFamily="34" charset="0"/>
              </a:rPr>
              <a:t>    </a:t>
            </a:r>
            <a:r>
              <a:rPr lang="en-US" sz="3100" dirty="0" err="1" smtClean="0">
                <a:latin typeface="Agency FB" pitchFamily="34" charset="0"/>
              </a:rPr>
              <a:t>Guangxu</a:t>
            </a:r>
            <a:r>
              <a:rPr lang="en-US" sz="3100" dirty="0" smtClean="0">
                <a:latin typeface="Agency FB" pitchFamily="34" charset="0"/>
              </a:rPr>
              <a:t> </a:t>
            </a:r>
            <a:r>
              <a:rPr lang="en-US" sz="3100" dirty="0" smtClean="0">
                <a:latin typeface="Agency FB" pitchFamily="34" charset="0"/>
              </a:rPr>
              <a:t>believed that by </a:t>
            </a:r>
            <a:r>
              <a:rPr lang="en-US" sz="3100" dirty="0" smtClean="0">
                <a:solidFill>
                  <a:schemeClr val="accent1"/>
                </a:solidFill>
                <a:latin typeface="Agency FB" pitchFamily="34" charset="0"/>
              </a:rPr>
              <a:t>learning from constitutional monarchies </a:t>
            </a:r>
            <a:r>
              <a:rPr lang="en-US" sz="3100" dirty="0" smtClean="0">
                <a:latin typeface="Agency FB" pitchFamily="34" charset="0"/>
              </a:rPr>
              <a:t>China would become more powerful politically and economically. </a:t>
            </a:r>
            <a:endParaRPr lang="en-US" sz="3100" dirty="0" smtClean="0">
              <a:latin typeface="Agency FB" pitchFamily="34" charset="0"/>
            </a:endParaRPr>
          </a:p>
          <a:p>
            <a:pPr algn="just"/>
            <a:r>
              <a:rPr lang="en-US" sz="3100" dirty="0" smtClean="0">
                <a:latin typeface="Agency FB" pitchFamily="34" charset="0"/>
              </a:rPr>
              <a:t>In June 1898, the </a:t>
            </a:r>
            <a:r>
              <a:rPr lang="en-US" sz="3100" dirty="0" err="1" smtClean="0">
                <a:latin typeface="Agency FB" pitchFamily="34" charset="0"/>
              </a:rPr>
              <a:t>Guangxu</a:t>
            </a:r>
            <a:r>
              <a:rPr lang="en-US" sz="3100" dirty="0" smtClean="0">
                <a:latin typeface="Agency FB" pitchFamily="34" charset="0"/>
              </a:rPr>
              <a:t> Emperor began the </a:t>
            </a:r>
            <a:r>
              <a:rPr lang="en-US" sz="3100" dirty="0" smtClean="0">
                <a:solidFill>
                  <a:schemeClr val="accent1"/>
                </a:solidFill>
                <a:latin typeface="Agency FB" pitchFamily="34" charset="0"/>
              </a:rPr>
              <a:t>Hundred Day’s Reform (</a:t>
            </a:r>
            <a:r>
              <a:rPr lang="zh-CN" altLang="fr-FR" sz="3100" dirty="0" smtClean="0">
                <a:solidFill>
                  <a:schemeClr val="accent1"/>
                </a:solidFill>
                <a:latin typeface="Agency FB" pitchFamily="34" charset="0"/>
              </a:rPr>
              <a:t>戊戌变法</a:t>
            </a:r>
            <a:r>
              <a:rPr lang="en-US" sz="3100" dirty="0" smtClean="0">
                <a:solidFill>
                  <a:schemeClr val="accent1"/>
                </a:solidFill>
                <a:latin typeface="Agency FB" pitchFamily="34" charset="0"/>
              </a:rPr>
              <a:t>)</a:t>
            </a:r>
            <a:r>
              <a:rPr lang="en-US" sz="3100" dirty="0" smtClean="0">
                <a:latin typeface="Agency FB" pitchFamily="34" charset="0"/>
              </a:rPr>
              <a:t>.</a:t>
            </a:r>
          </a:p>
          <a:p>
            <a:pPr algn="just"/>
            <a:r>
              <a:rPr lang="en-US" sz="3100" dirty="0" smtClean="0">
                <a:latin typeface="Agency FB" pitchFamily="34" charset="0"/>
              </a:rPr>
              <a:t>Those reforms were </a:t>
            </a:r>
            <a:r>
              <a:rPr lang="en-US" sz="3100" dirty="0" smtClean="0">
                <a:latin typeface="Agency FB" pitchFamily="34" charset="0"/>
              </a:rPr>
              <a:t>too sudden for a </a:t>
            </a:r>
            <a:r>
              <a:rPr lang="en-US" sz="3100" dirty="0" smtClean="0">
                <a:solidFill>
                  <a:schemeClr val="accent1"/>
                </a:solidFill>
                <a:latin typeface="Agency FB" pitchFamily="34" charset="0"/>
              </a:rPr>
              <a:t>neo-Confucian China</a:t>
            </a:r>
            <a:r>
              <a:rPr lang="en-US" sz="3100" dirty="0" smtClean="0">
                <a:latin typeface="Agency FB" pitchFamily="34" charset="0"/>
              </a:rPr>
              <a:t>. And displeased </a:t>
            </a:r>
            <a:r>
              <a:rPr lang="en-US" sz="3100" dirty="0" err="1" smtClean="0">
                <a:latin typeface="Agency FB" pitchFamily="34" charset="0"/>
              </a:rPr>
              <a:t>Cixi</a:t>
            </a:r>
            <a:r>
              <a:rPr lang="en-US" sz="3100" dirty="0" smtClean="0">
                <a:latin typeface="Agency FB" pitchFamily="34" charset="0"/>
              </a:rPr>
              <a:t> as it served as a serious check on her power</a:t>
            </a:r>
            <a:r>
              <a:rPr lang="en-US" sz="3100" dirty="0" smtClean="0">
                <a:latin typeface="Agency FB" pitchFamily="34" charset="0"/>
              </a:rPr>
              <a:t>.</a:t>
            </a:r>
          </a:p>
          <a:p>
            <a:pPr algn="just"/>
            <a:r>
              <a:rPr lang="en-US" sz="3100" dirty="0" smtClean="0">
                <a:latin typeface="Agency FB" pitchFamily="34" charset="0"/>
              </a:rPr>
              <a:t>The </a:t>
            </a:r>
            <a:r>
              <a:rPr lang="en-US" sz="3100" dirty="0" smtClean="0">
                <a:latin typeface="Agency FB" pitchFamily="34" charset="0"/>
              </a:rPr>
              <a:t>Emperor lost all </a:t>
            </a:r>
            <a:r>
              <a:rPr lang="en-US" sz="3100" dirty="0" smtClean="0">
                <a:latin typeface="Agency FB" pitchFamily="34" charset="0"/>
              </a:rPr>
              <a:t>honors, </a:t>
            </a:r>
            <a:r>
              <a:rPr lang="en-US" sz="3100" dirty="0" smtClean="0">
                <a:latin typeface="Agency FB" pitchFamily="34" charset="0"/>
              </a:rPr>
              <a:t>respect, power, and privileges, including his freedom of movement.</a:t>
            </a:r>
          </a:p>
          <a:p>
            <a:pPr algn="just"/>
            <a:endParaRPr lang="en-US" sz="3100" dirty="0" smtClean="0"/>
          </a:p>
          <a:p>
            <a:pPr algn="just"/>
            <a:endParaRPr lang="en-US" sz="3100" dirty="0" smtClean="0"/>
          </a:p>
          <a:p>
            <a:endParaRPr lang="fr-B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608112"/>
          </a:xfrm>
        </p:spPr>
        <p:txBody>
          <a:bodyPr>
            <a:normAutofit fontScale="90000"/>
          </a:bodyPr>
          <a:lstStyle/>
          <a:p>
            <a:pPr algn="ctr"/>
            <a:r>
              <a:rPr lang="fr-BE" sz="2000" dirty="0" smtClean="0">
                <a:solidFill>
                  <a:schemeClr val="accent1"/>
                </a:solidFill>
              </a:rPr>
              <a:t>                 </a:t>
            </a:r>
            <a:r>
              <a:rPr lang="fr-BE" sz="2200" dirty="0" smtClean="0">
                <a:solidFill>
                  <a:schemeClr val="accent1"/>
                </a:solidFill>
              </a:rPr>
              <a:t>Boxer </a:t>
            </a:r>
            <a:r>
              <a:rPr lang="fr-BE" sz="2200" dirty="0" err="1" smtClean="0">
                <a:solidFill>
                  <a:schemeClr val="accent1"/>
                </a:solidFill>
              </a:rPr>
              <a:t>Uprising</a:t>
            </a:r>
            <a:r>
              <a:rPr lang="fr-BE" sz="2200" dirty="0" smtClean="0">
                <a:solidFill>
                  <a:schemeClr val="accent1"/>
                </a:solidFill>
              </a:rPr>
              <a:t>, </a:t>
            </a:r>
            <a:r>
              <a:rPr lang="fr-BE" sz="2200" dirty="0" err="1" smtClean="0">
                <a:solidFill>
                  <a:schemeClr val="accent1"/>
                </a:solidFill>
              </a:rPr>
              <a:t>Fall</a:t>
            </a:r>
            <a:r>
              <a:rPr lang="fr-BE" sz="2200" dirty="0" smtClean="0">
                <a:solidFill>
                  <a:schemeClr val="accent1"/>
                </a:solidFill>
              </a:rPr>
              <a:t> of Beijing and </a:t>
            </a:r>
            <a:r>
              <a:rPr lang="fr-BE" sz="2200" dirty="0" err="1" smtClean="0">
                <a:solidFill>
                  <a:schemeClr val="accent1"/>
                </a:solidFill>
              </a:rPr>
              <a:t>cooperation</a:t>
            </a:r>
            <a:r>
              <a:rPr lang="fr-BE" sz="2200" dirty="0" smtClean="0">
                <a:solidFill>
                  <a:schemeClr val="accent1"/>
                </a:solidFill>
              </a:rPr>
              <a:t> </a:t>
            </a:r>
            <a:r>
              <a:rPr lang="fr-BE" sz="2200" dirty="0" err="1" smtClean="0">
                <a:solidFill>
                  <a:schemeClr val="accent1"/>
                </a:solidFill>
              </a:rPr>
              <a:t>with</a:t>
            </a:r>
            <a:r>
              <a:rPr lang="fr-BE" sz="2200" dirty="0" smtClean="0">
                <a:solidFill>
                  <a:schemeClr val="accent1"/>
                </a:solidFill>
              </a:rPr>
              <a:t> </a:t>
            </a:r>
            <a:r>
              <a:rPr lang="fr-BE" sz="2200" dirty="0" err="1" smtClean="0">
                <a:solidFill>
                  <a:schemeClr val="accent1"/>
                </a:solidFill>
              </a:rPr>
              <a:t>Allied</a:t>
            </a:r>
            <a:r>
              <a:rPr lang="fr-BE" sz="2200" dirty="0" smtClean="0">
                <a:solidFill>
                  <a:schemeClr val="accent1"/>
                </a:solidFill>
              </a:rPr>
              <a:t> </a:t>
            </a:r>
            <a:r>
              <a:rPr lang="fr-BE" sz="2200" dirty="0" err="1" smtClean="0">
                <a:solidFill>
                  <a:schemeClr val="accent1"/>
                </a:solidFill>
              </a:rPr>
              <a:t>A</a:t>
            </a:r>
            <a:r>
              <a:rPr lang="fr-BE" sz="2200" dirty="0" err="1" smtClean="0">
                <a:solidFill>
                  <a:schemeClr val="accent1"/>
                </a:solidFill>
              </a:rPr>
              <a:t>rmy</a:t>
            </a:r>
            <a:r>
              <a:rPr lang="fr-BE" sz="2200" dirty="0" smtClean="0">
                <a:solidFill>
                  <a:schemeClr val="accent1"/>
                </a:solidFill>
              </a:rPr>
              <a:t>       </a:t>
            </a:r>
            <a:endParaRPr lang="fr-BE" sz="2200" dirty="0">
              <a:solidFill>
                <a:schemeClr val="accent1"/>
              </a:solidFill>
            </a:endParaRPr>
          </a:p>
        </p:txBody>
      </p:sp>
      <p:sp>
        <p:nvSpPr>
          <p:cNvPr id="4" name="Espace réservé du contenu 3"/>
          <p:cNvSpPr>
            <a:spLocks noGrp="1"/>
          </p:cNvSpPr>
          <p:nvPr>
            <p:ph sz="quarter" idx="2"/>
          </p:nvPr>
        </p:nvSpPr>
        <p:spPr>
          <a:xfrm>
            <a:off x="4211960" y="1340768"/>
            <a:ext cx="4461886" cy="4813144"/>
          </a:xfrm>
        </p:spPr>
        <p:txBody>
          <a:bodyPr>
            <a:normAutofit fontScale="62500" lnSpcReduction="20000"/>
          </a:bodyPr>
          <a:lstStyle/>
          <a:p>
            <a:pPr algn="just">
              <a:buFont typeface="Wingdings" pitchFamily="2" charset="2"/>
              <a:buChar char="v"/>
            </a:pPr>
            <a:r>
              <a:rPr lang="en-US" sz="3400" dirty="0" smtClean="0"/>
              <a:t>In 1900, the </a:t>
            </a:r>
            <a:r>
              <a:rPr lang="en-US" sz="3400" dirty="0" smtClean="0">
                <a:solidFill>
                  <a:schemeClr val="accent1"/>
                </a:solidFill>
              </a:rPr>
              <a:t>Boxer Uprising </a:t>
            </a:r>
            <a:r>
              <a:rPr lang="en-US" sz="3400" dirty="0" smtClean="0"/>
              <a:t>broke </a:t>
            </a:r>
            <a:r>
              <a:rPr lang="en-US" sz="3400" dirty="0" smtClean="0"/>
              <a:t>out in </a:t>
            </a:r>
            <a:r>
              <a:rPr lang="en-US" sz="3400" dirty="0" smtClean="0"/>
              <a:t>China</a:t>
            </a:r>
            <a:r>
              <a:rPr lang="en-US" sz="3400" dirty="0" smtClean="0"/>
              <a:t>. </a:t>
            </a:r>
            <a:r>
              <a:rPr lang="en-US" sz="3400" dirty="0" err="1" smtClean="0"/>
              <a:t>Cixi</a:t>
            </a:r>
            <a:r>
              <a:rPr lang="en-US" sz="3400" dirty="0" smtClean="0"/>
              <a:t> </a:t>
            </a:r>
            <a:r>
              <a:rPr lang="en-US" sz="3400" dirty="0" smtClean="0"/>
              <a:t>threw in her support to these anti-foreign </a:t>
            </a:r>
            <a:r>
              <a:rPr lang="en-US" sz="3400" dirty="0" smtClean="0"/>
              <a:t>bands</a:t>
            </a:r>
            <a:r>
              <a:rPr lang="en-US" sz="3400" dirty="0" smtClean="0"/>
              <a:t> </a:t>
            </a:r>
            <a:r>
              <a:rPr lang="en-US" sz="3400" dirty="0" smtClean="0"/>
              <a:t>and declared he war on </a:t>
            </a:r>
            <a:r>
              <a:rPr lang="en-US" sz="3400" dirty="0" smtClean="0"/>
              <a:t>the European </a:t>
            </a:r>
            <a:r>
              <a:rPr lang="en-US" sz="3400" dirty="0" smtClean="0"/>
              <a:t>powers.</a:t>
            </a:r>
          </a:p>
          <a:p>
            <a:pPr algn="just">
              <a:buNone/>
            </a:pPr>
            <a:endParaRPr lang="en-US" sz="3400" dirty="0" smtClean="0"/>
          </a:p>
          <a:p>
            <a:pPr algn="just">
              <a:buFont typeface="Wingdings" pitchFamily="2" charset="2"/>
              <a:buChar char="v"/>
            </a:pPr>
            <a:r>
              <a:rPr lang="en-US" sz="3400" dirty="0" smtClean="0"/>
              <a:t>Due to sabotage in the court itself, the </a:t>
            </a:r>
            <a:r>
              <a:rPr lang="en-US" sz="3400" dirty="0" smtClean="0"/>
              <a:t>Allied </a:t>
            </a:r>
            <a:r>
              <a:rPr lang="en-US" sz="3400" dirty="0" smtClean="0"/>
              <a:t>Army </a:t>
            </a:r>
            <a:r>
              <a:rPr lang="en-US" sz="3400" dirty="0" smtClean="0"/>
              <a:t>was able to march into Beijing and </a:t>
            </a:r>
            <a:r>
              <a:rPr lang="en-US" sz="3400" dirty="0" smtClean="0">
                <a:solidFill>
                  <a:schemeClr val="accent1"/>
                </a:solidFill>
              </a:rPr>
              <a:t>seize the </a:t>
            </a:r>
            <a:r>
              <a:rPr lang="en-US" sz="3400" dirty="0" smtClean="0">
                <a:solidFill>
                  <a:schemeClr val="accent1"/>
                </a:solidFill>
              </a:rPr>
              <a:t>capital</a:t>
            </a:r>
            <a:r>
              <a:rPr lang="en-US" sz="3400" dirty="0" smtClean="0"/>
              <a:t>.</a:t>
            </a:r>
          </a:p>
          <a:p>
            <a:pPr algn="just">
              <a:buNone/>
            </a:pPr>
            <a:endParaRPr lang="en-US" sz="3400" baseline="30000" dirty="0" smtClean="0"/>
          </a:p>
          <a:p>
            <a:pPr algn="just">
              <a:buFont typeface="Wingdings" pitchFamily="2" charset="2"/>
              <a:buChar char="v"/>
            </a:pPr>
            <a:r>
              <a:rPr lang="en-US" sz="3400" dirty="0" smtClean="0"/>
              <a:t>After </a:t>
            </a:r>
            <a:r>
              <a:rPr lang="en-US" sz="3400" dirty="0" smtClean="0"/>
              <a:t>the fall of Beijing, the allied forces negotiated </a:t>
            </a:r>
            <a:r>
              <a:rPr lang="en-US" sz="3400" dirty="0" smtClean="0">
                <a:solidFill>
                  <a:schemeClr val="accent1"/>
                </a:solidFill>
              </a:rPr>
              <a:t>a treaty </a:t>
            </a:r>
            <a:r>
              <a:rPr lang="en-US" sz="3400" dirty="0" smtClean="0"/>
              <a:t>with the Qing </a:t>
            </a:r>
            <a:r>
              <a:rPr lang="en-US" sz="3400" dirty="0" smtClean="0"/>
              <a:t>dynasty. The </a:t>
            </a:r>
            <a:r>
              <a:rPr lang="en-US" sz="3400" dirty="0" smtClean="0"/>
              <a:t>Dowager was </a:t>
            </a:r>
            <a:r>
              <a:rPr lang="en-US" sz="3400" dirty="0" smtClean="0"/>
              <a:t>decided </a:t>
            </a:r>
            <a:r>
              <a:rPr lang="en-US" sz="3400" dirty="0" smtClean="0"/>
              <a:t>that the terms were generous enough for her to acquiesce and stop the </a:t>
            </a:r>
            <a:r>
              <a:rPr lang="en-US" sz="3400" dirty="0" smtClean="0"/>
              <a:t>war.</a:t>
            </a:r>
          </a:p>
          <a:p>
            <a:endParaRPr lang="fr-BE" dirty="0"/>
          </a:p>
        </p:txBody>
      </p:sp>
      <p:pic>
        <p:nvPicPr>
          <p:cNvPr id="1027" name="Picture 3" descr="C:\Users\User\Desktop\ppt\cixi10.jpg"/>
          <p:cNvPicPr>
            <a:picLocks noGrp="1" noChangeAspect="1" noChangeArrowheads="1"/>
          </p:cNvPicPr>
          <p:nvPr>
            <p:ph sz="quarter" idx="1"/>
          </p:nvPr>
        </p:nvPicPr>
        <p:blipFill>
          <a:blip r:embed="rId3" cstate="print"/>
          <a:srcRect/>
          <a:stretch>
            <a:fillRect/>
          </a:stretch>
        </p:blipFill>
        <p:spPr bwMode="auto">
          <a:xfrm>
            <a:off x="467544" y="1412776"/>
            <a:ext cx="3600400" cy="2904651"/>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
        <p:nvSpPr>
          <p:cNvPr id="11" name="ZoneTexte 10"/>
          <p:cNvSpPr txBox="1"/>
          <p:nvPr/>
        </p:nvSpPr>
        <p:spPr>
          <a:xfrm>
            <a:off x="467544" y="4653136"/>
            <a:ext cx="3600400" cy="1477328"/>
          </a:xfrm>
          <a:prstGeom prst="rect">
            <a:avLst/>
          </a:prstGeom>
          <a:noFill/>
        </p:spPr>
        <p:txBody>
          <a:bodyPr wrap="square" rtlCol="0">
            <a:spAutoFit/>
          </a:bodyPr>
          <a:lstStyle/>
          <a:p>
            <a:pPr algn="just">
              <a:buFont typeface="Wingdings" pitchFamily="2" charset="2"/>
              <a:buChar char="v"/>
            </a:pPr>
            <a:r>
              <a:rPr lang="en-US" dirty="0" smtClean="0"/>
              <a:t> But </a:t>
            </a:r>
            <a:r>
              <a:rPr lang="en-US" dirty="0" err="1" smtClean="0"/>
              <a:t>Cixi</a:t>
            </a:r>
            <a:r>
              <a:rPr lang="en-US" dirty="0" smtClean="0"/>
              <a:t> wanted the Western powers to set up a government </a:t>
            </a:r>
            <a:r>
              <a:rPr lang="en-US" dirty="0" smtClean="0">
                <a:solidFill>
                  <a:schemeClr val="accent1"/>
                </a:solidFill>
              </a:rPr>
              <a:t>strong enough </a:t>
            </a:r>
            <a:r>
              <a:rPr lang="en-US" dirty="0" smtClean="0"/>
              <a:t>to suppress further anti-foreign movements, but </a:t>
            </a:r>
            <a:r>
              <a:rPr lang="en-US" dirty="0" smtClean="0">
                <a:solidFill>
                  <a:schemeClr val="accent1"/>
                </a:solidFill>
              </a:rPr>
              <a:t>too weak </a:t>
            </a:r>
            <a:r>
              <a:rPr lang="en-US" dirty="0" smtClean="0"/>
              <a:t>to act on its own.</a:t>
            </a:r>
            <a:endParaRPr lang="fr-BE"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752128"/>
          </a:xfrm>
        </p:spPr>
        <p:txBody>
          <a:bodyPr>
            <a:normAutofit fontScale="90000"/>
          </a:bodyPr>
          <a:lstStyle/>
          <a:p>
            <a:pPr algn="ctr"/>
            <a:r>
              <a:rPr lang="fr-BE" sz="2400" dirty="0" err="1" smtClean="0">
                <a:solidFill>
                  <a:schemeClr val="accent1"/>
                </a:solidFill>
              </a:rPr>
              <a:t>Death</a:t>
            </a:r>
            <a:r>
              <a:rPr lang="fr-BE" sz="2400" dirty="0" smtClean="0">
                <a:solidFill>
                  <a:schemeClr val="accent1"/>
                </a:solidFill>
              </a:rPr>
              <a:t> of </a:t>
            </a:r>
            <a:r>
              <a:rPr lang="fr-BE" sz="2400" dirty="0" err="1" smtClean="0">
                <a:solidFill>
                  <a:schemeClr val="accent1"/>
                </a:solidFill>
              </a:rPr>
              <a:t>Empress</a:t>
            </a:r>
            <a:r>
              <a:rPr lang="fr-BE" sz="2400" dirty="0" smtClean="0">
                <a:solidFill>
                  <a:schemeClr val="accent1"/>
                </a:solidFill>
              </a:rPr>
              <a:t> </a:t>
            </a:r>
            <a:r>
              <a:rPr lang="fr-BE" sz="2400" dirty="0" err="1" smtClean="0">
                <a:solidFill>
                  <a:schemeClr val="accent1"/>
                </a:solidFill>
              </a:rPr>
              <a:t>Dowager</a:t>
            </a:r>
            <a:r>
              <a:rPr lang="fr-BE" sz="2400" dirty="0" smtClean="0">
                <a:solidFill>
                  <a:schemeClr val="accent1"/>
                </a:solidFill>
              </a:rPr>
              <a:t> Cixi and The Last </a:t>
            </a:r>
            <a:r>
              <a:rPr lang="fr-BE" sz="2400" dirty="0" err="1" smtClean="0">
                <a:solidFill>
                  <a:schemeClr val="accent1"/>
                </a:solidFill>
              </a:rPr>
              <a:t>Emperor</a:t>
            </a:r>
            <a:r>
              <a:rPr lang="fr-BE" sz="2400" dirty="0" smtClean="0">
                <a:solidFill>
                  <a:schemeClr val="accent1"/>
                </a:solidFill>
              </a:rPr>
              <a:t> of China </a:t>
            </a:r>
            <a:endParaRPr lang="fr-BE" sz="2400" dirty="0">
              <a:solidFill>
                <a:schemeClr val="accent1"/>
              </a:solidFill>
            </a:endParaRPr>
          </a:p>
        </p:txBody>
      </p:sp>
      <p:sp>
        <p:nvSpPr>
          <p:cNvPr id="3" name="Espace réservé du contenu 2"/>
          <p:cNvSpPr>
            <a:spLocks noGrp="1"/>
          </p:cNvSpPr>
          <p:nvPr>
            <p:ph sz="quarter" idx="1"/>
          </p:nvPr>
        </p:nvSpPr>
        <p:spPr>
          <a:xfrm>
            <a:off x="395536" y="1196752"/>
            <a:ext cx="4041648" cy="1944216"/>
          </a:xfrm>
        </p:spPr>
        <p:style>
          <a:lnRef idx="2">
            <a:schemeClr val="accent1"/>
          </a:lnRef>
          <a:fillRef idx="1">
            <a:schemeClr val="lt1"/>
          </a:fillRef>
          <a:effectRef idx="0">
            <a:schemeClr val="accent1"/>
          </a:effectRef>
          <a:fontRef idx="minor">
            <a:schemeClr val="dk1"/>
          </a:fontRef>
        </p:style>
        <p:txBody>
          <a:bodyPr>
            <a:normAutofit fontScale="92500"/>
          </a:bodyPr>
          <a:lstStyle/>
          <a:p>
            <a:pPr algn="just"/>
            <a:r>
              <a:rPr lang="en-US" sz="2100" dirty="0" smtClean="0"/>
              <a:t>O</a:t>
            </a:r>
            <a:r>
              <a:rPr lang="en-US" sz="2100" dirty="0" smtClean="0"/>
              <a:t>n </a:t>
            </a:r>
            <a:r>
              <a:rPr lang="en-US" sz="2100" dirty="0" smtClean="0"/>
              <a:t>15 November 1908, after having installed </a:t>
            </a:r>
            <a:r>
              <a:rPr lang="en-US" sz="2100" dirty="0" err="1" smtClean="0">
                <a:solidFill>
                  <a:schemeClr val="accent1"/>
                </a:solidFill>
              </a:rPr>
              <a:t>Puyi</a:t>
            </a:r>
            <a:r>
              <a:rPr lang="en-US" sz="2100" dirty="0" smtClean="0">
                <a:solidFill>
                  <a:schemeClr val="accent1"/>
                </a:solidFill>
              </a:rPr>
              <a:t> </a:t>
            </a:r>
            <a:r>
              <a:rPr lang="en-US" sz="2100" dirty="0" smtClean="0">
                <a:solidFill>
                  <a:schemeClr val="accent1"/>
                </a:solidFill>
              </a:rPr>
              <a:t>as the new Emperor </a:t>
            </a:r>
            <a:r>
              <a:rPr lang="en-US" sz="2100" dirty="0" smtClean="0"/>
              <a:t>of the </a:t>
            </a:r>
            <a:r>
              <a:rPr lang="en-US" sz="2100" dirty="0" smtClean="0"/>
              <a:t>Qing </a:t>
            </a:r>
            <a:r>
              <a:rPr lang="en-US" sz="2100" dirty="0" err="1" smtClean="0"/>
              <a:t>Dynastyon</a:t>
            </a:r>
            <a:r>
              <a:rPr lang="en-US" sz="2100" dirty="0" smtClean="0"/>
              <a:t> </a:t>
            </a:r>
            <a:r>
              <a:rPr lang="en-US" sz="2100" dirty="0" smtClean="0"/>
              <a:t>14 </a:t>
            </a:r>
            <a:r>
              <a:rPr lang="en-US" sz="2100" dirty="0" smtClean="0"/>
              <a:t>November, </a:t>
            </a:r>
            <a:r>
              <a:rPr lang="en-US" sz="2100" dirty="0" err="1" smtClean="0"/>
              <a:t>Cixi</a:t>
            </a:r>
            <a:r>
              <a:rPr lang="en-US" sz="2100" dirty="0" smtClean="0"/>
              <a:t> passed away. Her death came </a:t>
            </a:r>
            <a:r>
              <a:rPr lang="en-US" sz="2100" dirty="0" smtClean="0"/>
              <a:t>only a day after the death of the </a:t>
            </a:r>
            <a:r>
              <a:rPr lang="en-US" sz="2100" dirty="0" err="1" smtClean="0"/>
              <a:t>Guangxu</a:t>
            </a:r>
            <a:r>
              <a:rPr lang="en-US" sz="2100" dirty="0" smtClean="0"/>
              <a:t> Emperor.</a:t>
            </a:r>
            <a:endParaRPr lang="fr-BE" sz="2100" dirty="0" smtClean="0"/>
          </a:p>
          <a:p>
            <a:endParaRPr lang="fr-BE" dirty="0"/>
          </a:p>
        </p:txBody>
      </p:sp>
      <p:pic>
        <p:nvPicPr>
          <p:cNvPr id="2050" name="Picture 2" descr="C:\Users\User\Desktop\ppt\the last emperor.jpg"/>
          <p:cNvPicPr>
            <a:picLocks noGrp="1" noChangeAspect="1" noChangeArrowheads="1"/>
          </p:cNvPicPr>
          <p:nvPr>
            <p:ph sz="quarter" idx="2"/>
          </p:nvPr>
        </p:nvPicPr>
        <p:blipFill>
          <a:blip r:embed="rId2" cstate="print"/>
          <a:srcRect/>
          <a:stretch>
            <a:fillRect/>
          </a:stretch>
        </p:blipFill>
        <p:spPr bwMode="auto">
          <a:xfrm>
            <a:off x="5796136" y="764704"/>
            <a:ext cx="2857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User\Desktop\ppt\cixi8.jpg"/>
          <p:cNvPicPr>
            <a:picLocks noChangeAspect="1" noChangeArrowheads="1"/>
          </p:cNvPicPr>
          <p:nvPr/>
        </p:nvPicPr>
        <p:blipFill>
          <a:blip r:embed="rId3" cstate="print"/>
          <a:srcRect/>
          <a:stretch>
            <a:fillRect/>
          </a:stretch>
        </p:blipFill>
        <p:spPr bwMode="auto">
          <a:xfrm>
            <a:off x="395536" y="3356992"/>
            <a:ext cx="3051423" cy="2735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descr="C:\Users\User\Desktop\ppt\ATM-Object-Empress-Cixi-631_jpg__800x600_q85_crop.jpg"/>
          <p:cNvPicPr>
            <a:picLocks noChangeAspect="1" noChangeArrowheads="1"/>
          </p:cNvPicPr>
          <p:nvPr/>
        </p:nvPicPr>
        <p:blipFill>
          <a:blip r:embed="rId4" cstate="print"/>
          <a:srcRect/>
          <a:stretch>
            <a:fillRect/>
          </a:stretch>
        </p:blipFill>
        <p:spPr bwMode="auto">
          <a:xfrm>
            <a:off x="3851920" y="3933056"/>
            <a:ext cx="3581201" cy="22066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BE" dirty="0" smtClean="0">
                <a:solidFill>
                  <a:schemeClr val="accent1"/>
                </a:solidFill>
              </a:rPr>
              <a:t>In the end, </a:t>
            </a:r>
            <a:r>
              <a:rPr lang="fr-BE" dirty="0" err="1" smtClean="0">
                <a:solidFill>
                  <a:schemeClr val="accent1"/>
                </a:solidFill>
              </a:rPr>
              <a:t>who</a:t>
            </a:r>
            <a:r>
              <a:rPr lang="fr-BE" dirty="0" smtClean="0">
                <a:solidFill>
                  <a:schemeClr val="accent1"/>
                </a:solidFill>
              </a:rPr>
              <a:t> </a:t>
            </a:r>
            <a:r>
              <a:rPr lang="fr-BE" dirty="0" err="1" smtClean="0">
                <a:solidFill>
                  <a:schemeClr val="accent1"/>
                </a:solidFill>
              </a:rPr>
              <a:t>was</a:t>
            </a:r>
            <a:r>
              <a:rPr lang="fr-BE" dirty="0" smtClean="0">
                <a:solidFill>
                  <a:schemeClr val="accent1"/>
                </a:solidFill>
              </a:rPr>
              <a:t> Cixi? </a:t>
            </a:r>
            <a:endParaRPr lang="fr-BE" dirty="0">
              <a:solidFill>
                <a:schemeClr val="accent1"/>
              </a:solidFill>
            </a:endParaRPr>
          </a:p>
        </p:txBody>
      </p:sp>
      <p:sp>
        <p:nvSpPr>
          <p:cNvPr id="3" name="Espace réservé du texte 2"/>
          <p:cNvSpPr>
            <a:spLocks noGrp="1"/>
          </p:cNvSpPr>
          <p:nvPr>
            <p:ph type="body" idx="1"/>
          </p:nvPr>
        </p:nvSpPr>
        <p:spPr>
          <a:xfrm>
            <a:off x="457200" y="1285875"/>
            <a:ext cx="4040188" cy="558949"/>
          </a:xfrm>
        </p:spPr>
        <p:txBody>
          <a:bodyPr/>
          <a:lstStyle/>
          <a:p>
            <a:r>
              <a:rPr lang="fr-BE" dirty="0" smtClean="0"/>
              <a:t>Positive </a:t>
            </a:r>
            <a:r>
              <a:rPr lang="fr-BE" dirty="0" err="1" smtClean="0"/>
              <a:t>Accounts</a:t>
            </a:r>
            <a:r>
              <a:rPr lang="fr-BE" dirty="0" smtClean="0"/>
              <a:t> on Cixi </a:t>
            </a:r>
            <a:endParaRPr lang="fr-BE" dirty="0"/>
          </a:p>
        </p:txBody>
      </p:sp>
      <p:sp>
        <p:nvSpPr>
          <p:cNvPr id="4" name="Espace réservé du texte 3"/>
          <p:cNvSpPr>
            <a:spLocks noGrp="1"/>
          </p:cNvSpPr>
          <p:nvPr>
            <p:ph type="body" sz="half" idx="3"/>
          </p:nvPr>
        </p:nvSpPr>
        <p:spPr>
          <a:xfrm>
            <a:off x="4648200" y="1295400"/>
            <a:ext cx="4041775" cy="549424"/>
          </a:xfrm>
        </p:spPr>
        <p:txBody>
          <a:bodyPr/>
          <a:lstStyle/>
          <a:p>
            <a:r>
              <a:rPr lang="fr-BE" dirty="0" err="1" smtClean="0"/>
              <a:t>Negative</a:t>
            </a:r>
            <a:r>
              <a:rPr lang="fr-BE" dirty="0" smtClean="0"/>
              <a:t> </a:t>
            </a:r>
            <a:r>
              <a:rPr lang="fr-BE" dirty="0" err="1" smtClean="0"/>
              <a:t>Accounts</a:t>
            </a:r>
            <a:r>
              <a:rPr lang="fr-BE" dirty="0" smtClean="0"/>
              <a:t> on Cixi </a:t>
            </a:r>
            <a:endParaRPr lang="fr-BE" dirty="0"/>
          </a:p>
        </p:txBody>
      </p:sp>
      <p:sp>
        <p:nvSpPr>
          <p:cNvPr id="5" name="Espace réservé du contenu 4"/>
          <p:cNvSpPr>
            <a:spLocks noGrp="1"/>
          </p:cNvSpPr>
          <p:nvPr>
            <p:ph sz="quarter" idx="2"/>
          </p:nvPr>
        </p:nvSpPr>
        <p:spPr>
          <a:xfrm>
            <a:off x="457200" y="1988840"/>
            <a:ext cx="4038600" cy="4183360"/>
          </a:xfrm>
        </p:spPr>
        <p:txBody>
          <a:bodyPr>
            <a:normAutofit fontScale="70000" lnSpcReduction="20000"/>
          </a:bodyPr>
          <a:lstStyle/>
          <a:p>
            <a:pPr algn="just"/>
            <a:r>
              <a:rPr lang="en-US" dirty="0" smtClean="0"/>
              <a:t>M</a:t>
            </a:r>
            <a:r>
              <a:rPr lang="en-US" dirty="0" smtClean="0"/>
              <a:t>ost </a:t>
            </a:r>
            <a:r>
              <a:rPr lang="en-US" dirty="0" smtClean="0"/>
              <a:t>problematic points in Chinese history happened when </a:t>
            </a:r>
            <a:r>
              <a:rPr lang="en-US" dirty="0" err="1" smtClean="0"/>
              <a:t>Cixi</a:t>
            </a:r>
            <a:r>
              <a:rPr lang="en-US" dirty="0" smtClean="0"/>
              <a:t> </a:t>
            </a:r>
            <a:r>
              <a:rPr lang="en-US" dirty="0" smtClean="0"/>
              <a:t>was in "retirement" </a:t>
            </a:r>
            <a:r>
              <a:rPr lang="en-US" dirty="0" smtClean="0"/>
              <a:t>. Did she came out </a:t>
            </a:r>
            <a:r>
              <a:rPr lang="en-US" dirty="0" smtClean="0"/>
              <a:t>in order to clean up </a:t>
            </a:r>
            <a:r>
              <a:rPr lang="en-US" dirty="0" smtClean="0"/>
              <a:t>Emperor </a:t>
            </a:r>
            <a:r>
              <a:rPr lang="en-US" dirty="0" err="1" smtClean="0"/>
              <a:t>Guangxu</a:t>
            </a:r>
            <a:r>
              <a:rPr lang="en-US" dirty="0" smtClean="0"/>
              <a:t> </a:t>
            </a:r>
            <a:r>
              <a:rPr lang="en-US" dirty="0" smtClean="0"/>
              <a:t>shoddy </a:t>
            </a:r>
            <a:r>
              <a:rPr lang="en-US" dirty="0" smtClean="0"/>
              <a:t>administration? </a:t>
            </a:r>
          </a:p>
          <a:p>
            <a:pPr algn="just"/>
            <a:r>
              <a:rPr lang="en-US" dirty="0" smtClean="0"/>
              <a:t>Emperor </a:t>
            </a:r>
            <a:r>
              <a:rPr lang="en-US" dirty="0" err="1" smtClean="0"/>
              <a:t>Guangxu</a:t>
            </a:r>
            <a:r>
              <a:rPr lang="en-US" dirty="0" smtClean="0"/>
              <a:t> would have </a:t>
            </a:r>
            <a:r>
              <a:rPr lang="en-US" dirty="0" smtClean="0"/>
              <a:t>plotted to kill </a:t>
            </a:r>
            <a:r>
              <a:rPr lang="en-US" dirty="0" smtClean="0"/>
              <a:t>his aunt? </a:t>
            </a:r>
          </a:p>
          <a:p>
            <a:pPr algn="just"/>
            <a:r>
              <a:rPr lang="en-US" dirty="0" err="1" smtClean="0"/>
              <a:t>Cixi’s</a:t>
            </a:r>
            <a:r>
              <a:rPr lang="en-US" dirty="0" smtClean="0"/>
              <a:t> </a:t>
            </a:r>
            <a:r>
              <a:rPr lang="en-US" dirty="0" smtClean="0"/>
              <a:t>opponents among the reformers succeeded in making her a scapegoat for problems beyond her </a:t>
            </a:r>
            <a:r>
              <a:rPr lang="en-US" dirty="0" smtClean="0"/>
              <a:t>control? </a:t>
            </a:r>
          </a:p>
          <a:p>
            <a:pPr algn="just"/>
            <a:r>
              <a:rPr lang="en-US" dirty="0" err="1" smtClean="0"/>
              <a:t>Cixi</a:t>
            </a:r>
            <a:r>
              <a:rPr lang="en-US" dirty="0" smtClean="0"/>
              <a:t> would not have been more </a:t>
            </a:r>
            <a:r>
              <a:rPr lang="en-US" dirty="0" smtClean="0"/>
              <a:t>ruthless than other </a:t>
            </a:r>
            <a:r>
              <a:rPr lang="en-US" dirty="0" smtClean="0"/>
              <a:t>rulers? </a:t>
            </a:r>
          </a:p>
          <a:p>
            <a:pPr algn="just"/>
            <a:r>
              <a:rPr lang="en-US" dirty="0" smtClean="0"/>
              <a:t>There would be a </a:t>
            </a:r>
            <a:r>
              <a:rPr lang="en-US" dirty="0" smtClean="0"/>
              <a:t>great deal of </a:t>
            </a:r>
            <a:r>
              <a:rPr lang="en-US" dirty="0" smtClean="0"/>
              <a:t>sexism and </a:t>
            </a:r>
            <a:r>
              <a:rPr lang="en-US" dirty="0" err="1" smtClean="0"/>
              <a:t>Orientalism</a:t>
            </a:r>
            <a:r>
              <a:rPr lang="en-US" dirty="0" smtClean="0"/>
              <a:t> </a:t>
            </a:r>
            <a:r>
              <a:rPr lang="en-US" dirty="0" smtClean="0"/>
              <a:t>in the accepted negative </a:t>
            </a:r>
            <a:r>
              <a:rPr lang="en-US" dirty="0" smtClean="0"/>
              <a:t>accounts?</a:t>
            </a:r>
          </a:p>
          <a:p>
            <a:pPr algn="just"/>
            <a:r>
              <a:rPr lang="en-US" dirty="0" smtClean="0"/>
              <a:t>…</a:t>
            </a:r>
            <a:endParaRPr lang="fr-BE" dirty="0" smtClean="0"/>
          </a:p>
          <a:p>
            <a:endParaRPr lang="fr-BE" dirty="0"/>
          </a:p>
        </p:txBody>
      </p:sp>
      <p:sp>
        <p:nvSpPr>
          <p:cNvPr id="6" name="Espace réservé du contenu 5"/>
          <p:cNvSpPr>
            <a:spLocks noGrp="1"/>
          </p:cNvSpPr>
          <p:nvPr>
            <p:ph sz="quarter" idx="4"/>
          </p:nvPr>
        </p:nvSpPr>
        <p:spPr>
          <a:xfrm>
            <a:off x="4648200" y="1988840"/>
            <a:ext cx="4038600" cy="4183360"/>
          </a:xfrm>
        </p:spPr>
        <p:txBody>
          <a:bodyPr>
            <a:noAutofit/>
          </a:bodyPr>
          <a:lstStyle/>
          <a:p>
            <a:pPr algn="just"/>
            <a:r>
              <a:rPr lang="en-US" sz="1800" dirty="0" err="1" smtClean="0"/>
              <a:t>Cixi</a:t>
            </a:r>
            <a:r>
              <a:rPr lang="en-US" sz="1800" dirty="0" smtClean="0"/>
              <a:t> would have poisoned pregnant concubines of Emperor </a:t>
            </a:r>
            <a:r>
              <a:rPr lang="en-US" sz="1800" dirty="0" err="1" smtClean="0"/>
              <a:t>Xianfeng</a:t>
            </a:r>
            <a:r>
              <a:rPr lang="en-US" sz="1800" dirty="0" smtClean="0"/>
              <a:t>?</a:t>
            </a:r>
          </a:p>
          <a:p>
            <a:pPr algn="just"/>
            <a:r>
              <a:rPr lang="en-US" sz="1800" dirty="0" err="1" smtClean="0"/>
              <a:t>Cixi</a:t>
            </a:r>
            <a:r>
              <a:rPr lang="en-US" sz="1800" dirty="0" smtClean="0"/>
              <a:t> would have known about her sons nightly habits but did not stop him in an attempt to enhance his death?</a:t>
            </a:r>
          </a:p>
          <a:p>
            <a:pPr algn="just"/>
            <a:r>
              <a:rPr lang="en-US" sz="1800" dirty="0" err="1" smtClean="0"/>
              <a:t>Cixi</a:t>
            </a:r>
            <a:r>
              <a:rPr lang="en-US" sz="1800" dirty="0" smtClean="0"/>
              <a:t> would have caused the death of Emperor </a:t>
            </a:r>
            <a:r>
              <a:rPr lang="en-US" sz="1800" dirty="0" err="1" smtClean="0"/>
              <a:t>Guanxu</a:t>
            </a:r>
            <a:r>
              <a:rPr lang="en-US" sz="1800" dirty="0" smtClean="0"/>
              <a:t> by arsenic poisoning?</a:t>
            </a:r>
          </a:p>
          <a:p>
            <a:pPr algn="just"/>
            <a:r>
              <a:rPr lang="en-US" sz="1800" dirty="0" smtClean="0"/>
              <a:t>Weren’t the lavish </a:t>
            </a:r>
            <a:r>
              <a:rPr lang="en-US" sz="1800" dirty="0" smtClean="0"/>
              <a:t>palaces, gardens and lakes built by </a:t>
            </a:r>
            <a:r>
              <a:rPr lang="en-US" sz="1800" dirty="0" err="1" smtClean="0"/>
              <a:t>Cixi</a:t>
            </a:r>
            <a:r>
              <a:rPr lang="en-US" sz="1800" dirty="0" smtClean="0"/>
              <a:t> </a:t>
            </a:r>
            <a:r>
              <a:rPr lang="en-US" sz="1800" dirty="0" smtClean="0"/>
              <a:t>hugely extravagant at a time when China was verging on </a:t>
            </a:r>
            <a:r>
              <a:rPr lang="en-US" sz="1800" dirty="0" smtClean="0"/>
              <a:t>bankruptcy</a:t>
            </a:r>
            <a:r>
              <a:rPr lang="en-US" sz="1800" dirty="0" smtClean="0"/>
              <a:t>?</a:t>
            </a:r>
            <a:endParaRPr lang="en-US" sz="1800" dirty="0" smtClean="0"/>
          </a:p>
          <a:p>
            <a:pPr algn="just"/>
            <a:r>
              <a:rPr lang="en-US" sz="1800" dirty="0" smtClean="0"/>
              <a:t>…</a:t>
            </a:r>
            <a:endParaRPr lang="fr-BE" sz="1800" dirty="0" smtClean="0"/>
          </a:p>
          <a:p>
            <a:endParaRPr lang="fr-BE"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680120"/>
          </a:xfrm>
        </p:spPr>
        <p:txBody>
          <a:bodyPr/>
          <a:lstStyle/>
          <a:p>
            <a:pPr algn="ctr"/>
            <a:r>
              <a:rPr lang="fr-BE" dirty="0" smtClean="0">
                <a:solidFill>
                  <a:schemeClr val="accent1"/>
                </a:solidFill>
              </a:rPr>
              <a:t>In the end </a:t>
            </a:r>
            <a:r>
              <a:rPr lang="fr-BE" dirty="0" err="1" smtClean="0">
                <a:solidFill>
                  <a:schemeClr val="accent1"/>
                </a:solidFill>
              </a:rPr>
              <a:t>who</a:t>
            </a:r>
            <a:r>
              <a:rPr lang="fr-BE" dirty="0" smtClean="0">
                <a:solidFill>
                  <a:schemeClr val="accent1"/>
                </a:solidFill>
              </a:rPr>
              <a:t> </a:t>
            </a:r>
            <a:r>
              <a:rPr lang="fr-BE" dirty="0" err="1" smtClean="0">
                <a:solidFill>
                  <a:schemeClr val="accent1"/>
                </a:solidFill>
              </a:rPr>
              <a:t>was</a:t>
            </a:r>
            <a:r>
              <a:rPr lang="fr-BE" dirty="0" smtClean="0">
                <a:solidFill>
                  <a:schemeClr val="accent1"/>
                </a:solidFill>
              </a:rPr>
              <a:t> Cixi? </a:t>
            </a:r>
            <a:endParaRPr lang="fr-BE" dirty="0">
              <a:solidFill>
                <a:schemeClr val="accent1"/>
              </a:solidFill>
            </a:endParaRPr>
          </a:p>
        </p:txBody>
      </p:sp>
      <p:pic>
        <p:nvPicPr>
          <p:cNvPr id="4098" name="Picture 2" descr="C:\Users\User\Desktop\ppt\fenghuang3.jpg"/>
          <p:cNvPicPr>
            <a:picLocks noGrp="1" noChangeAspect="1" noChangeArrowheads="1"/>
          </p:cNvPicPr>
          <p:nvPr>
            <p:ph sz="quarter" idx="2"/>
          </p:nvPr>
        </p:nvPicPr>
        <p:blipFill>
          <a:blip r:embed="rId2" cstate="print"/>
          <a:srcRect/>
          <a:stretch>
            <a:fillRect/>
          </a:stretch>
        </p:blipFill>
        <p:spPr bwMode="auto">
          <a:xfrm>
            <a:off x="5076056" y="1412776"/>
            <a:ext cx="3458160" cy="4649093"/>
          </a:xfrm>
          <a:prstGeom prst="rect">
            <a:avLst/>
          </a:prstGeom>
          <a:noFill/>
        </p:spPr>
      </p:pic>
      <p:pic>
        <p:nvPicPr>
          <p:cNvPr id="4099" name="Picture 3" descr="C:\Users\User\Desktop\ppt\long8.jpg"/>
          <p:cNvPicPr>
            <a:picLocks noGrp="1" noChangeAspect="1" noChangeArrowheads="1"/>
          </p:cNvPicPr>
          <p:nvPr>
            <p:ph sz="quarter" idx="1"/>
          </p:nvPr>
        </p:nvPicPr>
        <p:blipFill>
          <a:blip r:embed="rId3" cstate="print"/>
          <a:srcRect/>
          <a:stretch>
            <a:fillRect/>
          </a:stretch>
        </p:blipFill>
        <p:spPr bwMode="auto">
          <a:xfrm>
            <a:off x="683568" y="1484784"/>
            <a:ext cx="3923015" cy="424647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0" y="548680"/>
            <a:ext cx="3907160" cy="1008112"/>
          </a:xfrm>
        </p:spPr>
        <p:txBody>
          <a:bodyPr/>
          <a:lstStyle/>
          <a:p>
            <a:r>
              <a:rPr lang="fr-BE" dirty="0" smtClean="0"/>
              <a:t>24 </a:t>
            </a:r>
            <a:r>
              <a:rPr lang="fr-BE" dirty="0" err="1" smtClean="0"/>
              <a:t>categories</a:t>
            </a:r>
            <a:r>
              <a:rPr lang="fr-BE" dirty="0" smtClean="0"/>
              <a:t> of girls </a:t>
            </a:r>
            <a:r>
              <a:rPr lang="fr-BE" dirty="0" err="1" smtClean="0"/>
              <a:t>from</a:t>
            </a:r>
            <a:r>
              <a:rPr lang="fr-BE" dirty="0" smtClean="0"/>
              <a:t> </a:t>
            </a:r>
            <a:r>
              <a:rPr lang="fr-BE" dirty="0" err="1" smtClean="0"/>
              <a:t>which</a:t>
            </a:r>
            <a:r>
              <a:rPr lang="fr-BE" dirty="0" smtClean="0"/>
              <a:t> </a:t>
            </a:r>
            <a:r>
              <a:rPr lang="fr-BE" dirty="0" smtClean="0"/>
              <a:t>the concubines </a:t>
            </a:r>
            <a:r>
              <a:rPr lang="fr-BE" dirty="0" err="1" smtClean="0"/>
              <a:t>were</a:t>
            </a:r>
            <a:r>
              <a:rPr lang="fr-BE" dirty="0" smtClean="0"/>
              <a:t> </a:t>
            </a:r>
            <a:r>
              <a:rPr lang="fr-BE" dirty="0" err="1" smtClean="0"/>
              <a:t>chosen</a:t>
            </a:r>
            <a:r>
              <a:rPr lang="fr-BE" dirty="0" smtClean="0"/>
              <a:t> once </a:t>
            </a:r>
            <a:r>
              <a:rPr lang="fr-BE" dirty="0" err="1" smtClean="0"/>
              <a:t>every</a:t>
            </a:r>
            <a:r>
              <a:rPr lang="fr-BE" dirty="0" smtClean="0"/>
              <a:t> </a:t>
            </a:r>
            <a:r>
              <a:rPr lang="fr-BE" dirty="0" err="1" smtClean="0"/>
              <a:t>three</a:t>
            </a:r>
            <a:r>
              <a:rPr lang="fr-BE" dirty="0" smtClean="0"/>
              <a:t> </a:t>
            </a:r>
            <a:r>
              <a:rPr lang="fr-BE" dirty="0" err="1" smtClean="0"/>
              <a:t>year</a:t>
            </a:r>
            <a:endParaRPr lang="fr-BE" dirty="0"/>
          </a:p>
        </p:txBody>
      </p:sp>
      <p:sp>
        <p:nvSpPr>
          <p:cNvPr id="3" name="Espace réservé du texte 2"/>
          <p:cNvSpPr>
            <a:spLocks noGrp="1"/>
          </p:cNvSpPr>
          <p:nvPr>
            <p:ph type="body" idx="2"/>
          </p:nvPr>
        </p:nvSpPr>
        <p:spPr>
          <a:xfrm>
            <a:off x="4860032" y="2132856"/>
            <a:ext cx="3979168" cy="3929807"/>
          </a:xfrm>
        </p:spPr>
        <p:txBody>
          <a:bodyPr/>
          <a:lstStyle/>
          <a:p>
            <a:pPr>
              <a:buFont typeface="Arial" charset="0"/>
              <a:buChar char="•"/>
            </a:pPr>
            <a:r>
              <a:rPr lang="en-US" sz="2400" dirty="0" smtClean="0">
                <a:latin typeface="Agency FB" pitchFamily="34" charset="0"/>
              </a:rPr>
              <a:t>2 reds </a:t>
            </a:r>
            <a:r>
              <a:rPr lang="en-US" sz="2400" dirty="0" smtClean="0">
                <a:latin typeface="Agency FB" pitchFamily="34" charset="0"/>
              </a:rPr>
              <a:t>for</a:t>
            </a:r>
            <a:r>
              <a:rPr lang="en-US" sz="2400" dirty="0" smtClean="0">
                <a:latin typeface="Agency FB" pitchFamily="34" charset="0"/>
              </a:rPr>
              <a:t> </a:t>
            </a:r>
            <a:r>
              <a:rPr lang="en-US" sz="2400" dirty="0" smtClean="0">
                <a:latin typeface="Agency FB" pitchFamily="34" charset="0"/>
              </a:rPr>
              <a:t>Manchu, Mongolian and Han(6 categories)</a:t>
            </a:r>
          </a:p>
          <a:p>
            <a:pPr>
              <a:buFont typeface="Arial" charset="0"/>
              <a:buChar char="•"/>
            </a:pPr>
            <a:r>
              <a:rPr lang="en-US" sz="2400" dirty="0" smtClean="0">
                <a:latin typeface="Agency FB" pitchFamily="34" charset="0"/>
              </a:rPr>
              <a:t>2 yellow for Manchu, Mongolian and Han (6 categories)</a:t>
            </a:r>
          </a:p>
          <a:p>
            <a:pPr>
              <a:buFont typeface="Arial" charset="0"/>
              <a:buChar char="•"/>
            </a:pPr>
            <a:r>
              <a:rPr lang="en-US" sz="2400" dirty="0" smtClean="0">
                <a:latin typeface="Agency FB" pitchFamily="34" charset="0"/>
              </a:rPr>
              <a:t>2 blue for Manchu, Mongolian and Han (6 categories)</a:t>
            </a:r>
          </a:p>
          <a:p>
            <a:pPr>
              <a:buFont typeface="Arial" charset="0"/>
              <a:buChar char="•"/>
            </a:pPr>
            <a:r>
              <a:rPr lang="en-US" sz="2400" dirty="0" smtClean="0">
                <a:latin typeface="Agency FB" pitchFamily="34" charset="0"/>
              </a:rPr>
              <a:t>2 </a:t>
            </a:r>
            <a:r>
              <a:rPr lang="en-US" sz="2400" dirty="0" smtClean="0">
                <a:latin typeface="Agency FB" pitchFamily="34" charset="0"/>
              </a:rPr>
              <a:t>white for Manchu, Mongolian and Han (6 categories) </a:t>
            </a:r>
          </a:p>
          <a:p>
            <a:endParaRPr lang="fr-BE" dirty="0"/>
          </a:p>
        </p:txBody>
      </p:sp>
      <p:pic>
        <p:nvPicPr>
          <p:cNvPr id="3074" name="Picture 2" descr="C:\Users\User\Desktop\ppt\pinfei7.jpg"/>
          <p:cNvPicPr>
            <a:picLocks noGrp="1" noChangeAspect="1" noChangeArrowheads="1"/>
          </p:cNvPicPr>
          <p:nvPr>
            <p:ph sz="quarter" idx="1"/>
          </p:nvPr>
        </p:nvPicPr>
        <p:blipFill>
          <a:blip r:embed="rId2" cstate="print"/>
          <a:srcRect/>
          <a:stretch>
            <a:fillRect/>
          </a:stretch>
        </p:blipFill>
        <p:spPr bwMode="auto">
          <a:xfrm>
            <a:off x="304800" y="575824"/>
            <a:ext cx="4339208" cy="544397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792088"/>
          </a:xfrm>
        </p:spPr>
        <p:txBody>
          <a:bodyPr>
            <a:noAutofit/>
          </a:bodyPr>
          <a:lstStyle/>
          <a:p>
            <a:r>
              <a:rPr lang="en-US" sz="2800" b="1" dirty="0" smtClean="0">
                <a:solidFill>
                  <a:schemeClr val="bg2">
                    <a:lumMod val="50000"/>
                  </a:schemeClr>
                </a:solidFill>
              </a:rPr>
              <a:t>Selection criteria</a:t>
            </a:r>
            <a:endParaRPr lang="en-US" sz="2800" b="1" dirty="0">
              <a:solidFill>
                <a:schemeClr val="bg2">
                  <a:lumMod val="50000"/>
                </a:schemeClr>
              </a:solidFill>
            </a:endParaRPr>
          </a:p>
        </p:txBody>
      </p:sp>
      <p:sp>
        <p:nvSpPr>
          <p:cNvPr id="3" name="Espace réservé du contenu 2"/>
          <p:cNvSpPr>
            <a:spLocks noGrp="1"/>
          </p:cNvSpPr>
          <p:nvPr>
            <p:ph sz="quarter" idx="1"/>
          </p:nvPr>
        </p:nvSpPr>
        <p:spPr>
          <a:xfrm>
            <a:off x="457200" y="1412776"/>
            <a:ext cx="4906888" cy="4744184"/>
          </a:xfrm>
        </p:spPr>
        <p:txBody>
          <a:bodyPr>
            <a:noAutofit/>
          </a:bodyPr>
          <a:lstStyle/>
          <a:p>
            <a:pPr lvl="0" algn="just">
              <a:buFont typeface="Wingdings" pitchFamily="2" charset="2"/>
              <a:buChar char="v"/>
            </a:pPr>
            <a:r>
              <a:rPr lang="en-US" sz="1800" dirty="0" smtClean="0"/>
              <a:t>The selection contest for imperial concubines  may not be seen as a beauty contest. </a:t>
            </a:r>
          </a:p>
          <a:p>
            <a:pPr lvl="0" algn="just">
              <a:buFont typeface="Wingdings" pitchFamily="2" charset="2"/>
              <a:buChar char="v"/>
            </a:pPr>
            <a:r>
              <a:rPr lang="en-US" sz="1800" dirty="0" smtClean="0"/>
              <a:t>The girls were first </a:t>
            </a:r>
            <a:r>
              <a:rPr lang="en-US" sz="1800" dirty="0" smtClean="0"/>
              <a:t>chosen because of </a:t>
            </a:r>
            <a:r>
              <a:rPr lang="en-US" sz="1800" dirty="0" smtClean="0">
                <a:solidFill>
                  <a:schemeClr val="bg2">
                    <a:lumMod val="50000"/>
                  </a:schemeClr>
                </a:solidFill>
              </a:rPr>
              <a:t>their origin </a:t>
            </a:r>
            <a:r>
              <a:rPr lang="en-US" sz="1800" dirty="0" smtClean="0"/>
              <a:t>and in a second phase for their artistic talents and eventual beauty.</a:t>
            </a:r>
            <a:r>
              <a:rPr lang="nl-BE" sz="1800" dirty="0" smtClean="0"/>
              <a:t> </a:t>
            </a:r>
          </a:p>
          <a:p>
            <a:pPr lvl="0" algn="just">
              <a:buFont typeface="Wingdings" pitchFamily="2" charset="2"/>
              <a:buChar char="v"/>
            </a:pPr>
            <a:r>
              <a:rPr lang="fr-BE" sz="1800" dirty="0" err="1" smtClean="0"/>
              <a:t>During</a:t>
            </a:r>
            <a:r>
              <a:rPr lang="fr-BE" sz="1800" dirty="0" smtClean="0"/>
              <a:t> the </a:t>
            </a:r>
            <a:r>
              <a:rPr lang="en-US" sz="1800" dirty="0" smtClean="0"/>
              <a:t>Qing Dynasty the rulers </a:t>
            </a:r>
            <a:r>
              <a:rPr lang="en-US" sz="1800" dirty="0" smtClean="0"/>
              <a:t>were</a:t>
            </a:r>
            <a:r>
              <a:rPr lang="en-US" sz="1800" dirty="0" smtClean="0"/>
              <a:t> </a:t>
            </a:r>
            <a:r>
              <a:rPr lang="en-US" sz="1800" dirty="0" smtClean="0"/>
              <a:t>not Han Chinese, but </a:t>
            </a:r>
            <a:r>
              <a:rPr lang="en-US" sz="1800" dirty="0" smtClean="0">
                <a:solidFill>
                  <a:schemeClr val="bg2">
                    <a:lumMod val="50000"/>
                  </a:schemeClr>
                </a:solidFill>
              </a:rPr>
              <a:t>Manchu Chinese</a:t>
            </a:r>
            <a:r>
              <a:rPr lang="en-US" sz="1800" dirty="0" smtClean="0"/>
              <a:t>, an ethnic minority living in north-eastern China. </a:t>
            </a:r>
          </a:p>
          <a:p>
            <a:pPr lvl="0" algn="just">
              <a:buFont typeface="Wingdings" pitchFamily="2" charset="2"/>
              <a:buChar char="v"/>
            </a:pPr>
            <a:r>
              <a:rPr lang="en-US" sz="1800" dirty="0" smtClean="0"/>
              <a:t>Manchu </a:t>
            </a:r>
            <a:r>
              <a:rPr lang="en-US" sz="1800" dirty="0" smtClean="0"/>
              <a:t>had </a:t>
            </a:r>
            <a:r>
              <a:rPr lang="en-US" sz="1800" dirty="0" smtClean="0"/>
              <a:t>the reputation to be conservative and self-centered. They wished </a:t>
            </a:r>
            <a:r>
              <a:rPr lang="en-US" sz="1800" dirty="0" smtClean="0"/>
              <a:t>avoid </a:t>
            </a:r>
            <a:r>
              <a:rPr lang="en-US" sz="1800" dirty="0" smtClean="0"/>
              <a:t>contact with outsiders. That explains why </a:t>
            </a:r>
            <a:r>
              <a:rPr lang="en-US" sz="1800" dirty="0" smtClean="0">
                <a:solidFill>
                  <a:schemeClr val="bg2">
                    <a:lumMod val="50000"/>
                  </a:schemeClr>
                </a:solidFill>
              </a:rPr>
              <a:t>the high-ranking concubines </a:t>
            </a:r>
            <a:r>
              <a:rPr lang="en-US" sz="1800" dirty="0" smtClean="0"/>
              <a:t>and </a:t>
            </a:r>
            <a:r>
              <a:rPr lang="en-US" sz="1800" dirty="0" smtClean="0">
                <a:solidFill>
                  <a:schemeClr val="bg2">
                    <a:lumMod val="50000"/>
                  </a:schemeClr>
                </a:solidFill>
              </a:rPr>
              <a:t>wife</a:t>
            </a:r>
            <a:r>
              <a:rPr lang="en-US" sz="1800" dirty="0" smtClean="0"/>
              <a:t> </a:t>
            </a:r>
            <a:r>
              <a:rPr lang="en-US" sz="1800" dirty="0" smtClean="0"/>
              <a:t>of the emperor were mostly Manchu. They were most likely to give birth to the successor of the emperor. </a:t>
            </a:r>
          </a:p>
        </p:txBody>
      </p:sp>
      <p:pic>
        <p:nvPicPr>
          <p:cNvPr id="4098" name="Picture 2" descr="C:\Users\User\Desktop\u=3641601704,462041758&amp;fm=59.jpg"/>
          <p:cNvPicPr>
            <a:picLocks noGrp="1" noChangeAspect="1" noChangeArrowheads="1"/>
          </p:cNvPicPr>
          <p:nvPr>
            <p:ph sz="quarter" idx="2"/>
          </p:nvPr>
        </p:nvPicPr>
        <p:blipFill>
          <a:blip r:embed="rId2" cstate="print"/>
          <a:srcRect/>
          <a:stretch>
            <a:fillRect/>
          </a:stretch>
        </p:blipFill>
        <p:spPr bwMode="auto">
          <a:xfrm>
            <a:off x="5508104" y="692696"/>
            <a:ext cx="3384376" cy="2664296"/>
          </a:xfrm>
          <a:prstGeom prst="rect">
            <a:avLst/>
          </a:prstGeom>
          <a:ln w="3175"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6" name="ZoneTexte 5"/>
          <p:cNvSpPr txBox="1"/>
          <p:nvPr/>
        </p:nvSpPr>
        <p:spPr>
          <a:xfrm>
            <a:off x="5724128" y="3573016"/>
            <a:ext cx="3240360" cy="2031325"/>
          </a:xfrm>
          <a:prstGeom prst="rect">
            <a:avLst/>
          </a:prstGeom>
          <a:noFill/>
        </p:spPr>
        <p:txBody>
          <a:bodyPr wrap="square" rtlCol="0">
            <a:spAutoFit/>
          </a:bodyPr>
          <a:lstStyle/>
          <a:p>
            <a:pPr lvl="0" algn="just">
              <a:buFont typeface="Wingdings" pitchFamily="2" charset="2"/>
              <a:buChar char="v"/>
            </a:pPr>
            <a:r>
              <a:rPr lang="en-US" dirty="0" smtClean="0"/>
              <a:t> Since </a:t>
            </a:r>
            <a:r>
              <a:rPr lang="en-US" dirty="0"/>
              <a:t>Manchu are nomadic and needed to </a:t>
            </a:r>
            <a:r>
              <a:rPr lang="en-US" dirty="0" smtClean="0"/>
              <a:t>keep good </a:t>
            </a:r>
            <a:r>
              <a:rPr lang="en-US" dirty="0"/>
              <a:t>relationships with </a:t>
            </a:r>
            <a:r>
              <a:rPr lang="en-US" dirty="0" smtClean="0">
                <a:solidFill>
                  <a:schemeClr val="bg2">
                    <a:lumMod val="50000"/>
                  </a:schemeClr>
                </a:solidFill>
              </a:rPr>
              <a:t>Mongolians</a:t>
            </a:r>
            <a:r>
              <a:rPr lang="en-US" dirty="0" smtClean="0"/>
              <a:t>, their girls could </a:t>
            </a:r>
            <a:r>
              <a:rPr lang="en-US" dirty="0"/>
              <a:t>participate as well. </a:t>
            </a:r>
            <a:r>
              <a:rPr lang="en-US" dirty="0" smtClean="0"/>
              <a:t> Moreover, Manchurian  </a:t>
            </a:r>
            <a:r>
              <a:rPr lang="en-US" dirty="0"/>
              <a:t>needed different blood </a:t>
            </a:r>
            <a:r>
              <a:rPr lang="en-US" dirty="0" smtClean="0"/>
              <a:t>to stimulate fertility</a:t>
            </a:r>
            <a:r>
              <a:rPr lang="en-US" dirty="0" smtClean="0"/>
              <a:t>. </a:t>
            </a:r>
            <a:endParaRPr lang="fr-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8229600" cy="536104"/>
          </a:xfrm>
        </p:spPr>
        <p:txBody>
          <a:bodyPr>
            <a:normAutofit fontScale="90000"/>
          </a:bodyPr>
          <a:lstStyle/>
          <a:p>
            <a:r>
              <a:rPr lang="fr-BE" dirty="0" err="1" smtClean="0"/>
              <a:t>Step</a:t>
            </a:r>
            <a:r>
              <a:rPr lang="fr-BE" dirty="0" smtClean="0"/>
              <a:t> by </a:t>
            </a:r>
            <a:r>
              <a:rPr lang="fr-BE" dirty="0" err="1" smtClean="0"/>
              <a:t>step</a:t>
            </a:r>
            <a:r>
              <a:rPr lang="fr-BE" dirty="0" smtClean="0"/>
              <a:t> </a:t>
            </a:r>
            <a:endParaRPr lang="fr-BE" dirty="0"/>
          </a:p>
        </p:txBody>
      </p:sp>
      <p:sp>
        <p:nvSpPr>
          <p:cNvPr id="3" name="Espace réservé du contenu 2"/>
          <p:cNvSpPr>
            <a:spLocks noGrp="1"/>
          </p:cNvSpPr>
          <p:nvPr>
            <p:ph sz="quarter" idx="1"/>
          </p:nvPr>
        </p:nvSpPr>
        <p:spPr>
          <a:xfrm>
            <a:off x="179512" y="1052736"/>
            <a:ext cx="5112568" cy="5400600"/>
          </a:xfrm>
        </p:spPr>
        <p:txBody>
          <a:bodyPr>
            <a:noAutofit/>
          </a:bodyPr>
          <a:lstStyle/>
          <a:p>
            <a:pPr lvl="0">
              <a:buFont typeface="Wingdings" pitchFamily="2" charset="2"/>
              <a:buChar char="v"/>
            </a:pPr>
            <a:r>
              <a:rPr lang="en-US" sz="1600" dirty="0" smtClean="0"/>
              <a:t>Every girl with participation duty to the selection contest was sent 2 silver coins to hire horse, driver and horse car enabling the journey from home to the Emperors palace, the </a:t>
            </a:r>
            <a:r>
              <a:rPr lang="en-US" sz="1600" dirty="0" smtClean="0">
                <a:solidFill>
                  <a:schemeClr val="bg2">
                    <a:lumMod val="50000"/>
                  </a:schemeClr>
                </a:solidFill>
              </a:rPr>
              <a:t>Forbidden City</a:t>
            </a:r>
            <a:r>
              <a:rPr lang="en-US" sz="1600" dirty="0" smtClean="0"/>
              <a:t>.  </a:t>
            </a:r>
          </a:p>
          <a:p>
            <a:pPr marL="514350" lvl="0" indent="-514350">
              <a:buFont typeface="+mj-lt"/>
              <a:buAutoNum type="arabicPeriod"/>
            </a:pPr>
            <a:r>
              <a:rPr lang="en-US" sz="1600" dirty="0" smtClean="0"/>
              <a:t>Waiting </a:t>
            </a:r>
            <a:r>
              <a:rPr lang="en-US" sz="1600" dirty="0" smtClean="0"/>
              <a:t>outside the Gate of Divine Military (</a:t>
            </a:r>
            <a:r>
              <a:rPr lang="zh-CN" altLang="fr-FR" sz="1600" dirty="0" smtClean="0"/>
              <a:t>神</a:t>
            </a:r>
            <a:r>
              <a:rPr lang="zh-CN" altLang="fr-FR" sz="1600" dirty="0" smtClean="0"/>
              <a:t>武</a:t>
            </a:r>
            <a:r>
              <a:rPr lang="zh-CN" altLang="fr-FR" sz="1600" dirty="0" smtClean="0"/>
              <a:t>门</a:t>
            </a:r>
            <a:r>
              <a:rPr lang="fr-BE" altLang="zh-CN" sz="1600" dirty="0" smtClean="0"/>
              <a:t>). </a:t>
            </a:r>
            <a:endParaRPr lang="fr-BE" altLang="zh-CN" sz="1600" dirty="0" smtClean="0"/>
          </a:p>
          <a:p>
            <a:pPr marL="514350" lvl="0" indent="-514350">
              <a:buFont typeface="+mj-lt"/>
              <a:buAutoNum type="arabicPeriod"/>
            </a:pPr>
            <a:r>
              <a:rPr lang="en-US" sz="1600" dirty="0" smtClean="0"/>
              <a:t>The Department of Family Registers checked the arrivals and started the first categorizing according to the </a:t>
            </a:r>
            <a:r>
              <a:rPr lang="en-US" sz="1600" dirty="0" smtClean="0">
                <a:solidFill>
                  <a:schemeClr val="bg2">
                    <a:lumMod val="50000"/>
                  </a:schemeClr>
                </a:solidFill>
              </a:rPr>
              <a:t>ethnic group </a:t>
            </a:r>
            <a:r>
              <a:rPr lang="en-US" sz="1600" dirty="0" smtClean="0"/>
              <a:t>to which the girl belonged. (Manchu, Mongolian, or Han). </a:t>
            </a:r>
          </a:p>
          <a:p>
            <a:pPr marL="514350" lvl="0" indent="-514350">
              <a:buFont typeface="+mj-lt"/>
              <a:buAutoNum type="arabicPeriod"/>
            </a:pPr>
            <a:r>
              <a:rPr lang="en-US" sz="1600" dirty="0" smtClean="0"/>
              <a:t>In that group the girls where categorized according to </a:t>
            </a:r>
            <a:r>
              <a:rPr lang="en-US" sz="1600" dirty="0" smtClean="0">
                <a:solidFill>
                  <a:schemeClr val="bg2">
                    <a:lumMod val="50000"/>
                  </a:schemeClr>
                </a:solidFill>
              </a:rPr>
              <a:t>the color </a:t>
            </a:r>
            <a:r>
              <a:rPr lang="en-US" sz="1600" dirty="0" smtClean="0"/>
              <a:t>to which they belonged (yellow, white, blue, red).</a:t>
            </a:r>
          </a:p>
          <a:p>
            <a:pPr marL="514350" lvl="0" indent="-514350">
              <a:buFont typeface="+mj-lt"/>
              <a:buAutoNum type="arabicPeriod"/>
            </a:pPr>
            <a:r>
              <a:rPr lang="en-US" sz="1600" dirty="0" smtClean="0"/>
              <a:t>Within that color group the girls where categorized according to their </a:t>
            </a:r>
            <a:r>
              <a:rPr lang="en-US" sz="1600" dirty="0" smtClean="0">
                <a:solidFill>
                  <a:schemeClr val="bg2">
                    <a:lumMod val="50000"/>
                  </a:schemeClr>
                </a:solidFill>
              </a:rPr>
              <a:t>age</a:t>
            </a:r>
            <a:r>
              <a:rPr lang="en-US" sz="1600" dirty="0" smtClean="0"/>
              <a:t>. </a:t>
            </a:r>
            <a:endParaRPr lang="fr-BE" sz="1600" dirty="0" smtClean="0"/>
          </a:p>
          <a:p>
            <a:pPr lvl="0">
              <a:buFont typeface="Wingdings" pitchFamily="2" charset="2"/>
              <a:buChar char="v"/>
            </a:pPr>
            <a:r>
              <a:rPr lang="en-US" sz="1600" dirty="0" smtClean="0"/>
              <a:t>Once everybody had a </a:t>
            </a:r>
            <a:r>
              <a:rPr lang="en-US" sz="1600" dirty="0" smtClean="0"/>
              <a:t>place</a:t>
            </a:r>
            <a:r>
              <a:rPr lang="en-US" sz="1600" dirty="0" smtClean="0"/>
              <a:t>, the gates opened and the horses drove to </a:t>
            </a:r>
            <a:r>
              <a:rPr lang="zh-CN" altLang="en-US" sz="1600" dirty="0" smtClean="0"/>
              <a:t>顺贞门</a:t>
            </a:r>
            <a:r>
              <a:rPr lang="en-US" altLang="zh-CN" sz="1600" dirty="0" smtClean="0"/>
              <a:t>. The girls  got off whereas driver and family remained inside the car and guided outside the palace. They had to drive a big circle to arrive again at the starting </a:t>
            </a:r>
            <a:r>
              <a:rPr lang="en-US" altLang="zh-CN" sz="1600" dirty="0" smtClean="0"/>
              <a:t>point, where </a:t>
            </a:r>
            <a:r>
              <a:rPr lang="en-US" altLang="zh-CN" sz="1600" dirty="0" smtClean="0"/>
              <a:t>the first eliminated girls waited to go back home. </a:t>
            </a:r>
            <a:endParaRPr lang="en-US" sz="1600" dirty="0" smtClean="0"/>
          </a:p>
          <a:p>
            <a:endParaRPr lang="fr-BE" sz="1600" dirty="0"/>
          </a:p>
        </p:txBody>
      </p:sp>
      <p:pic>
        <p:nvPicPr>
          <p:cNvPr id="23554" name="Picture 2" descr="C:\Users\User\Desktop\forbidden-city-map.jpg"/>
          <p:cNvPicPr>
            <a:picLocks noGrp="1" noChangeAspect="1" noChangeArrowheads="1"/>
          </p:cNvPicPr>
          <p:nvPr>
            <p:ph sz="quarter" idx="2"/>
          </p:nvPr>
        </p:nvPicPr>
        <p:blipFill>
          <a:blip r:embed="rId2" cstate="print"/>
          <a:srcRect/>
          <a:stretch>
            <a:fillRect/>
          </a:stretch>
        </p:blipFill>
        <p:spPr bwMode="auto">
          <a:xfrm>
            <a:off x="5298080" y="620688"/>
            <a:ext cx="3608113" cy="590465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User\Desktop\forbidden-cit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a:p>
        </p:txBody>
      </p:sp>
      <p:sp>
        <p:nvSpPr>
          <p:cNvPr id="3" name="Espace réservé du texte 2"/>
          <p:cNvSpPr>
            <a:spLocks noGrp="1"/>
          </p:cNvSpPr>
          <p:nvPr>
            <p:ph type="body" idx="2"/>
          </p:nvPr>
        </p:nvSpPr>
        <p:spPr/>
        <p:txBody>
          <a:bodyPr/>
          <a:lstStyle/>
          <a:p>
            <a:endParaRPr lang="fr-BE" dirty="0"/>
          </a:p>
        </p:txBody>
      </p:sp>
      <p:sp>
        <p:nvSpPr>
          <p:cNvPr id="4" name="Espace réservé du contenu 3"/>
          <p:cNvSpPr>
            <a:spLocks noGrp="1"/>
          </p:cNvSpPr>
          <p:nvPr>
            <p:ph sz="quarter" idx="1"/>
          </p:nvPr>
        </p:nvSpPr>
        <p:spPr>
          <a:xfrm>
            <a:off x="304800" y="260648"/>
            <a:ext cx="5131296" cy="6336704"/>
          </a:xfrm>
        </p:spPr>
        <p:txBody>
          <a:bodyPr>
            <a:normAutofit fontScale="62500" lnSpcReduction="20000"/>
          </a:bodyPr>
          <a:lstStyle/>
          <a:p>
            <a:pPr marL="514350" indent="-514350" algn="just">
              <a:buFont typeface="Wingdings" pitchFamily="2" charset="2"/>
              <a:buChar char="v"/>
            </a:pPr>
            <a:r>
              <a:rPr lang="nl-BE" sz="2900" dirty="0" smtClean="0"/>
              <a:t>The jury was </a:t>
            </a:r>
            <a:r>
              <a:rPr lang="nl-BE" sz="2900" dirty="0" err="1" smtClean="0"/>
              <a:t>composed</a:t>
            </a:r>
            <a:r>
              <a:rPr lang="nl-BE" sz="2900" dirty="0" smtClean="0"/>
              <a:t> </a:t>
            </a:r>
            <a:r>
              <a:rPr lang="nl-BE" sz="2900" dirty="0" err="1" smtClean="0"/>
              <a:t>by</a:t>
            </a:r>
            <a:r>
              <a:rPr lang="nl-BE" sz="2900" dirty="0" smtClean="0"/>
              <a:t> </a:t>
            </a:r>
            <a:r>
              <a:rPr lang="en-US" sz="2900" dirty="0" smtClean="0"/>
              <a:t>the </a:t>
            </a:r>
            <a:r>
              <a:rPr lang="en-US" sz="2900" dirty="0" smtClean="0">
                <a:solidFill>
                  <a:schemeClr val="accent2">
                    <a:lumMod val="75000"/>
                  </a:schemeClr>
                </a:solidFill>
              </a:rPr>
              <a:t>emperor</a:t>
            </a:r>
            <a:r>
              <a:rPr lang="en-US" sz="2900" dirty="0" smtClean="0"/>
              <a:t> himself helped by </a:t>
            </a:r>
            <a:r>
              <a:rPr lang="en-US" sz="2900" dirty="0" smtClean="0">
                <a:solidFill>
                  <a:schemeClr val="accent2">
                    <a:lumMod val="75000"/>
                  </a:schemeClr>
                </a:solidFill>
              </a:rPr>
              <a:t>eunuchs </a:t>
            </a:r>
            <a:r>
              <a:rPr lang="en-US" sz="2900" dirty="0" smtClean="0"/>
              <a:t>responsible for his health and night </a:t>
            </a:r>
            <a:r>
              <a:rPr lang="en-US" sz="2900" dirty="0" smtClean="0"/>
              <a:t>life as well as the </a:t>
            </a:r>
            <a:r>
              <a:rPr lang="en-US" sz="2900" dirty="0" smtClean="0">
                <a:solidFill>
                  <a:schemeClr val="accent2">
                    <a:lumMod val="75000"/>
                  </a:schemeClr>
                </a:solidFill>
              </a:rPr>
              <a:t>empress</a:t>
            </a:r>
            <a:r>
              <a:rPr lang="en-US" sz="2900" dirty="0" smtClean="0"/>
              <a:t> </a:t>
            </a:r>
            <a:r>
              <a:rPr lang="en-US" sz="2900" dirty="0" smtClean="0"/>
              <a:t>and high-ranking</a:t>
            </a:r>
            <a:r>
              <a:rPr lang="en-US" sz="2900" dirty="0" smtClean="0">
                <a:solidFill>
                  <a:schemeClr val="accent2">
                    <a:lumMod val="75000"/>
                  </a:schemeClr>
                </a:solidFill>
              </a:rPr>
              <a:t> concubines</a:t>
            </a:r>
            <a:r>
              <a:rPr lang="en-US" sz="2900" dirty="0" smtClean="0"/>
              <a:t>. </a:t>
            </a:r>
          </a:p>
          <a:p>
            <a:pPr marL="514350" indent="-514350" algn="just">
              <a:buFont typeface="Wingdings" pitchFamily="2" charset="2"/>
              <a:buChar char="v"/>
            </a:pPr>
            <a:r>
              <a:rPr lang="en-US" sz="2900" dirty="0" smtClean="0">
                <a:solidFill>
                  <a:schemeClr val="accent2">
                    <a:lumMod val="75000"/>
                  </a:schemeClr>
                </a:solidFill>
              </a:rPr>
              <a:t>Eight ranks </a:t>
            </a:r>
            <a:r>
              <a:rPr lang="en-US" sz="2900" dirty="0" smtClean="0"/>
              <a:t>in the </a:t>
            </a:r>
            <a:r>
              <a:rPr lang="en-US" sz="2900" dirty="0" smtClean="0"/>
              <a:t>Imperial </a:t>
            </a:r>
            <a:r>
              <a:rPr lang="en-US" sz="2900" dirty="0" smtClean="0"/>
              <a:t>Consort Hierarchy</a:t>
            </a:r>
            <a:r>
              <a:rPr lang="en-US" sz="2900" dirty="0" smtClean="0"/>
              <a:t>:</a:t>
            </a:r>
            <a:endParaRPr lang="en-US" sz="2900" dirty="0" smtClean="0"/>
          </a:p>
          <a:p>
            <a:pPr marL="514350" lvl="0" indent="-514350" algn="just">
              <a:buFont typeface="+mj-lt"/>
              <a:buAutoNum type="arabicPeriod"/>
            </a:pPr>
            <a:r>
              <a:rPr lang="en-US" sz="2900" u="sng" dirty="0" smtClean="0"/>
              <a:t>Empress</a:t>
            </a:r>
            <a:r>
              <a:rPr lang="en-US" sz="2900" dirty="0" smtClean="0"/>
              <a:t> (</a:t>
            </a:r>
            <a:r>
              <a:rPr lang="zh-CN" altLang="fr-FR" sz="2900" dirty="0" smtClean="0"/>
              <a:t>皇后</a:t>
            </a:r>
            <a:r>
              <a:rPr lang="en-US" altLang="zh-CN" sz="2900" dirty="0" smtClean="0"/>
              <a:t>): </a:t>
            </a:r>
            <a:r>
              <a:rPr lang="en-US" sz="2900" dirty="0" smtClean="0"/>
              <a:t>only one in the imperial harem.</a:t>
            </a:r>
            <a:endParaRPr lang="fr-BE" sz="2900" dirty="0" smtClean="0"/>
          </a:p>
          <a:p>
            <a:pPr marL="514350" lvl="0" indent="-514350" algn="just">
              <a:buFont typeface="+mj-lt"/>
              <a:buAutoNum type="arabicPeriod"/>
            </a:pPr>
            <a:r>
              <a:rPr lang="fr-BE" sz="2900" u="sng" dirty="0" smtClean="0"/>
              <a:t>Imperial Noble Consort </a:t>
            </a:r>
            <a:r>
              <a:rPr lang="fr-BE" sz="2900" dirty="0" smtClean="0"/>
              <a:t>(</a:t>
            </a:r>
            <a:r>
              <a:rPr lang="zh-CN" altLang="fr-FR" sz="2900" dirty="0" smtClean="0"/>
              <a:t>皇贵妃</a:t>
            </a:r>
            <a:r>
              <a:rPr lang="fr-BE" sz="2900" dirty="0" smtClean="0"/>
              <a:t>): </a:t>
            </a:r>
            <a:r>
              <a:rPr lang="fr-BE" sz="2900" dirty="0" err="1" smtClean="0"/>
              <a:t>only</a:t>
            </a:r>
            <a:r>
              <a:rPr lang="fr-BE" sz="2900" dirty="0" smtClean="0"/>
              <a:t> one in the </a:t>
            </a:r>
            <a:r>
              <a:rPr lang="fr-BE" sz="2900" dirty="0" err="1" smtClean="0"/>
              <a:t>imperial</a:t>
            </a:r>
            <a:r>
              <a:rPr lang="fr-BE" sz="2900" dirty="0" smtClean="0"/>
              <a:t> harem.</a:t>
            </a:r>
          </a:p>
          <a:p>
            <a:pPr marL="514350" lvl="0" indent="-514350" algn="just">
              <a:buFont typeface="+mj-lt"/>
              <a:buAutoNum type="arabicPeriod"/>
            </a:pPr>
            <a:r>
              <a:rPr lang="fr-BE" sz="2900" u="sng" dirty="0" smtClean="0"/>
              <a:t>Noble Consorts </a:t>
            </a:r>
            <a:r>
              <a:rPr lang="fr-BE" sz="2900" dirty="0" smtClean="0"/>
              <a:t>(</a:t>
            </a:r>
            <a:r>
              <a:rPr lang="zh-CN" altLang="fr-FR" sz="2900" dirty="0" smtClean="0"/>
              <a:t>贵妃</a:t>
            </a:r>
            <a:r>
              <a:rPr lang="fr-BE" altLang="zh-CN" sz="2900" dirty="0" smtClean="0"/>
              <a:t>)</a:t>
            </a:r>
            <a:r>
              <a:rPr lang="fr-BE" sz="2900" dirty="0" smtClean="0"/>
              <a:t>: </a:t>
            </a:r>
            <a:r>
              <a:rPr lang="fr-BE" sz="2900" dirty="0" err="1" smtClean="0"/>
              <a:t>only</a:t>
            </a:r>
            <a:r>
              <a:rPr lang="fr-BE" sz="2900" dirty="0" smtClean="0"/>
              <a:t> </a:t>
            </a:r>
            <a:r>
              <a:rPr lang="fr-BE" sz="2900" dirty="0" err="1" smtClean="0"/>
              <a:t>two</a:t>
            </a:r>
            <a:r>
              <a:rPr lang="fr-BE" sz="2900" dirty="0" smtClean="0"/>
              <a:t> in the </a:t>
            </a:r>
            <a:r>
              <a:rPr lang="fr-BE" sz="2900" dirty="0" err="1" smtClean="0"/>
              <a:t>imperial</a:t>
            </a:r>
            <a:r>
              <a:rPr lang="fr-BE" sz="2900" dirty="0" smtClean="0"/>
              <a:t> harem.</a:t>
            </a:r>
          </a:p>
          <a:p>
            <a:pPr marL="514350" lvl="0" indent="-514350" algn="just">
              <a:buFont typeface="+mj-lt"/>
              <a:buAutoNum type="arabicPeriod"/>
            </a:pPr>
            <a:r>
              <a:rPr lang="en-US" sz="2900" u="sng" dirty="0" smtClean="0"/>
              <a:t>Consorts</a:t>
            </a:r>
            <a:r>
              <a:rPr lang="en-US" sz="2900" dirty="0" smtClean="0"/>
              <a:t> (</a:t>
            </a:r>
            <a:r>
              <a:rPr lang="zh-CN" altLang="fr-FR" sz="2900" dirty="0" smtClean="0"/>
              <a:t>妃</a:t>
            </a:r>
            <a:r>
              <a:rPr lang="en-US" sz="2900" dirty="0" smtClean="0"/>
              <a:t>): only four in the imperial harem.</a:t>
            </a:r>
            <a:endParaRPr lang="fr-BE" sz="2900" dirty="0" smtClean="0"/>
          </a:p>
          <a:p>
            <a:pPr marL="514350" lvl="0" indent="-514350" algn="just">
              <a:buFont typeface="+mj-lt"/>
              <a:buAutoNum type="arabicPeriod"/>
            </a:pPr>
            <a:r>
              <a:rPr lang="fr-BE" sz="2900" u="sng" dirty="0" smtClean="0"/>
              <a:t>Imperial Concubines </a:t>
            </a:r>
            <a:r>
              <a:rPr lang="fr-BE" sz="2900" dirty="0" smtClean="0"/>
              <a:t>(</a:t>
            </a:r>
            <a:r>
              <a:rPr lang="zh-CN" altLang="fr-FR" sz="2900" dirty="0" smtClean="0"/>
              <a:t>嫔</a:t>
            </a:r>
            <a:r>
              <a:rPr lang="fr-BE" sz="2900" dirty="0" smtClean="0"/>
              <a:t>): </a:t>
            </a:r>
            <a:r>
              <a:rPr lang="fr-BE" sz="2900" dirty="0" err="1" smtClean="0"/>
              <a:t>only</a:t>
            </a:r>
            <a:r>
              <a:rPr lang="fr-BE" sz="2900" dirty="0" smtClean="0"/>
              <a:t> six in the </a:t>
            </a:r>
            <a:r>
              <a:rPr lang="fr-BE" sz="2900" dirty="0" err="1" smtClean="0"/>
              <a:t>imperial</a:t>
            </a:r>
            <a:r>
              <a:rPr lang="fr-BE" sz="2900" dirty="0" smtClean="0"/>
              <a:t> harem.</a:t>
            </a:r>
          </a:p>
          <a:p>
            <a:pPr marL="514350" lvl="0" indent="-514350" algn="just">
              <a:buFont typeface="+mj-lt"/>
              <a:buAutoNum type="arabicPeriod"/>
            </a:pPr>
            <a:r>
              <a:rPr lang="fr-BE" sz="2900" u="sng" dirty="0" smtClean="0"/>
              <a:t>Noble Ladies </a:t>
            </a:r>
            <a:r>
              <a:rPr lang="fr-BE" sz="2900" dirty="0" smtClean="0"/>
              <a:t>(</a:t>
            </a:r>
            <a:r>
              <a:rPr lang="zh-CN" altLang="fr-FR" sz="2900" dirty="0" smtClean="0"/>
              <a:t>贵人</a:t>
            </a:r>
            <a:r>
              <a:rPr lang="fr-BE" sz="2900" dirty="0" smtClean="0"/>
              <a:t>): </a:t>
            </a:r>
            <a:r>
              <a:rPr lang="fr-BE" sz="2900" dirty="0" err="1" smtClean="0"/>
              <a:t>unlimited</a:t>
            </a:r>
            <a:r>
              <a:rPr lang="fr-BE" sz="2900" dirty="0" smtClean="0"/>
              <a:t> </a:t>
            </a:r>
            <a:r>
              <a:rPr lang="fr-BE" sz="2900" dirty="0" err="1" smtClean="0"/>
              <a:t>number</a:t>
            </a:r>
            <a:r>
              <a:rPr lang="fr-BE" sz="2900" dirty="0" smtClean="0"/>
              <a:t> in the </a:t>
            </a:r>
            <a:r>
              <a:rPr lang="fr-BE" sz="2900" dirty="0" err="1" smtClean="0"/>
              <a:t>imperial</a:t>
            </a:r>
            <a:r>
              <a:rPr lang="fr-BE" sz="2900" dirty="0" smtClean="0"/>
              <a:t> harem.</a:t>
            </a:r>
          </a:p>
          <a:p>
            <a:pPr marL="514350" lvl="0" indent="-514350" algn="just">
              <a:buFont typeface="+mj-lt"/>
              <a:buAutoNum type="arabicPeriod"/>
            </a:pPr>
            <a:r>
              <a:rPr lang="en-US" sz="2900" u="sng" dirty="0" smtClean="0"/>
              <a:t>First Class Female Attendant </a:t>
            </a:r>
            <a:r>
              <a:rPr lang="en-US" sz="2900" dirty="0" smtClean="0"/>
              <a:t>(</a:t>
            </a:r>
            <a:r>
              <a:rPr lang="zh-CN" altLang="fr-FR" sz="2900" dirty="0" smtClean="0"/>
              <a:t>常在</a:t>
            </a:r>
            <a:r>
              <a:rPr lang="en-US" sz="2900" dirty="0" smtClean="0"/>
              <a:t>): unlimited number in the imperial harem.</a:t>
            </a:r>
          </a:p>
          <a:p>
            <a:pPr marL="514350" indent="-514350" algn="just">
              <a:buFont typeface="+mj-lt"/>
              <a:buAutoNum type="arabicPeriod"/>
            </a:pPr>
            <a:r>
              <a:rPr lang="en-US" sz="2900" u="sng" dirty="0" smtClean="0"/>
              <a:t>Choice Lady or Second Class Female Attendant </a:t>
            </a:r>
            <a:r>
              <a:rPr lang="en-US" sz="2900" dirty="0" smtClean="0"/>
              <a:t>(</a:t>
            </a:r>
            <a:r>
              <a:rPr lang="zh-CN" altLang="fr-FR" sz="2900" dirty="0" smtClean="0"/>
              <a:t>答应</a:t>
            </a:r>
            <a:r>
              <a:rPr lang="en-US" sz="2900" dirty="0" smtClean="0"/>
              <a:t>) : unlimited number in the imperial harem</a:t>
            </a:r>
            <a:r>
              <a:rPr lang="en-US" sz="2900" dirty="0" smtClean="0"/>
              <a:t>.</a:t>
            </a:r>
            <a:endParaRPr lang="fr-BE" sz="2900" dirty="0" smtClean="0"/>
          </a:p>
          <a:p>
            <a:pPr lvl="0" algn="just">
              <a:buFont typeface="Wingdings" pitchFamily="2" charset="2"/>
              <a:buChar char="v"/>
            </a:pPr>
            <a:r>
              <a:rPr lang="en-US" sz="2900" dirty="0" smtClean="0">
                <a:solidFill>
                  <a:schemeClr val="accent1"/>
                </a:solidFill>
              </a:rPr>
              <a:t>Elevation in the hierarchy</a:t>
            </a:r>
            <a:r>
              <a:rPr lang="en-US" sz="2900" dirty="0" smtClean="0">
                <a:solidFill>
                  <a:schemeClr val="accent1"/>
                </a:solidFill>
              </a:rPr>
              <a:t> </a:t>
            </a:r>
            <a:r>
              <a:rPr lang="en-US" sz="2900" dirty="0" smtClean="0"/>
              <a:t>up was possible if the concubine had a very special tide with the emperor or if she gave birth to a son. </a:t>
            </a:r>
            <a:endParaRPr lang="fr-BE" sz="2900" dirty="0" smtClean="0"/>
          </a:p>
          <a:p>
            <a:endParaRPr lang="fr-BE" dirty="0"/>
          </a:p>
        </p:txBody>
      </p:sp>
      <p:pic>
        <p:nvPicPr>
          <p:cNvPr id="25602" name="Picture 2" descr="C:\Users\User\Desktop\ppt\pinfei6.jpg"/>
          <p:cNvPicPr>
            <a:picLocks noChangeAspect="1" noChangeArrowheads="1"/>
          </p:cNvPicPr>
          <p:nvPr/>
        </p:nvPicPr>
        <p:blipFill>
          <a:blip r:embed="rId3" cstate="print"/>
          <a:srcRect/>
          <a:stretch>
            <a:fillRect/>
          </a:stretch>
        </p:blipFill>
        <p:spPr bwMode="auto">
          <a:xfrm>
            <a:off x="5436096" y="3789040"/>
            <a:ext cx="3525391" cy="2715766"/>
          </a:xfrm>
          <a:prstGeom prst="rect">
            <a:avLst/>
          </a:prstGeom>
          <a:noFill/>
        </p:spPr>
      </p:pic>
      <p:pic>
        <p:nvPicPr>
          <p:cNvPr id="25603" name="Picture 3" descr="C:\Users\User\Desktop\ppt\pinfei5.jpg"/>
          <p:cNvPicPr>
            <a:picLocks noChangeAspect="1" noChangeArrowheads="1"/>
          </p:cNvPicPr>
          <p:nvPr/>
        </p:nvPicPr>
        <p:blipFill>
          <a:blip r:embed="rId4" cstate="print"/>
          <a:srcRect/>
          <a:stretch>
            <a:fillRect/>
          </a:stretch>
        </p:blipFill>
        <p:spPr bwMode="auto">
          <a:xfrm>
            <a:off x="5652120" y="332656"/>
            <a:ext cx="2961545" cy="3324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err="1" smtClean="0"/>
              <a:t>Eunuchs</a:t>
            </a:r>
            <a:r>
              <a:rPr lang="fr-BE" dirty="0" smtClean="0"/>
              <a:t> and </a:t>
            </a:r>
            <a:r>
              <a:rPr lang="fr-BE" dirty="0" err="1" smtClean="0"/>
              <a:t>their</a:t>
            </a:r>
            <a:r>
              <a:rPr lang="fr-BE" dirty="0" smtClean="0"/>
              <a:t> </a:t>
            </a:r>
            <a:r>
              <a:rPr lang="fr-BE" dirty="0" err="1" smtClean="0"/>
              <a:t>responsabilities</a:t>
            </a:r>
            <a:r>
              <a:rPr lang="fr-BE" dirty="0" smtClean="0"/>
              <a:t> </a:t>
            </a:r>
            <a:endParaRPr lang="fr-BE" dirty="0"/>
          </a:p>
        </p:txBody>
      </p:sp>
      <p:pic>
        <p:nvPicPr>
          <p:cNvPr id="29699" name="Picture 3" descr="C:\Users\User\Desktop\ppt\taijian2.jpg"/>
          <p:cNvPicPr>
            <a:picLocks noChangeAspect="1" noChangeArrowheads="1"/>
          </p:cNvPicPr>
          <p:nvPr/>
        </p:nvPicPr>
        <p:blipFill>
          <a:blip r:embed="rId2" cstate="print"/>
          <a:srcRect/>
          <a:stretch>
            <a:fillRect/>
          </a:stretch>
        </p:blipFill>
        <p:spPr bwMode="auto">
          <a:xfrm>
            <a:off x="323528" y="1988840"/>
            <a:ext cx="451698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700" name="Picture 4" descr="C:\Users\User\Desktop\ppt\taijian3.jpg"/>
          <p:cNvPicPr>
            <a:picLocks noChangeAspect="1" noChangeArrowheads="1"/>
          </p:cNvPicPr>
          <p:nvPr/>
        </p:nvPicPr>
        <p:blipFill>
          <a:blip r:embed="rId3" cstate="print"/>
          <a:srcRect/>
          <a:stretch>
            <a:fillRect/>
          </a:stretch>
        </p:blipFill>
        <p:spPr bwMode="auto">
          <a:xfrm>
            <a:off x="5220072" y="1268760"/>
            <a:ext cx="3508084" cy="5373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solidFill>
                  <a:schemeClr val="accent2">
                    <a:lumMod val="75000"/>
                  </a:schemeClr>
                </a:solidFill>
              </a:rPr>
              <a:t>The concubines’ </a:t>
            </a:r>
            <a:r>
              <a:rPr lang="fr-BE" dirty="0" err="1" smtClean="0">
                <a:solidFill>
                  <a:schemeClr val="accent2">
                    <a:lumMod val="75000"/>
                  </a:schemeClr>
                </a:solidFill>
              </a:rPr>
              <a:t>responsability</a:t>
            </a:r>
            <a:r>
              <a:rPr lang="fr-BE" dirty="0" smtClean="0">
                <a:solidFill>
                  <a:schemeClr val="accent2">
                    <a:lumMod val="75000"/>
                  </a:schemeClr>
                </a:solidFill>
              </a:rPr>
              <a:t> </a:t>
            </a:r>
            <a:endParaRPr lang="fr-BE" dirty="0">
              <a:solidFill>
                <a:schemeClr val="accent2">
                  <a:lumMod val="75000"/>
                </a:schemeClr>
              </a:solidFill>
            </a:endParaRPr>
          </a:p>
        </p:txBody>
      </p:sp>
      <p:sp>
        <p:nvSpPr>
          <p:cNvPr id="3" name="Espace réservé du contenu 2"/>
          <p:cNvSpPr>
            <a:spLocks noGrp="1"/>
          </p:cNvSpPr>
          <p:nvPr>
            <p:ph sz="quarter" idx="1"/>
          </p:nvPr>
        </p:nvSpPr>
        <p:spPr>
          <a:xfrm>
            <a:off x="457200" y="1412776"/>
            <a:ext cx="5770984" cy="4744184"/>
          </a:xfrm>
        </p:spPr>
        <p:txBody>
          <a:bodyPr>
            <a:normAutofit fontScale="77500" lnSpcReduction="20000"/>
          </a:bodyPr>
          <a:lstStyle/>
          <a:p>
            <a:pPr algn="just"/>
            <a:r>
              <a:rPr lang="en-US" dirty="0" smtClean="0">
                <a:latin typeface="Agency FB" pitchFamily="34" charset="0"/>
              </a:rPr>
              <a:t>When the emperor was served diner, one of the eunuch in charge of the emperors health presented him a platter wherein laid metal </a:t>
            </a:r>
            <a:r>
              <a:rPr lang="en-US" dirty="0" smtClean="0">
                <a:latin typeface="Agency FB" pitchFamily="34" charset="0"/>
              </a:rPr>
              <a:t>plaques </a:t>
            </a:r>
            <a:r>
              <a:rPr lang="en-US" dirty="0" smtClean="0">
                <a:latin typeface="Agency FB" pitchFamily="34" charset="0"/>
              </a:rPr>
              <a:t>upon which was written the name, origin and rank of the concubines. If the emperor turned one of those </a:t>
            </a:r>
            <a:r>
              <a:rPr lang="en-US" dirty="0" smtClean="0">
                <a:latin typeface="Agency FB" pitchFamily="34" charset="0"/>
              </a:rPr>
              <a:t>plaque </a:t>
            </a:r>
            <a:r>
              <a:rPr lang="en-US" dirty="0" smtClean="0">
                <a:latin typeface="Agency FB" pitchFamily="34" charset="0"/>
              </a:rPr>
              <a:t>with the green side above, it meant he wanted to spend the night with that concubine. </a:t>
            </a:r>
          </a:p>
          <a:p>
            <a:pPr algn="just"/>
            <a:r>
              <a:rPr lang="en-US" dirty="0" smtClean="0">
                <a:latin typeface="Agency FB" pitchFamily="34" charset="0"/>
              </a:rPr>
              <a:t>In a second phase the eunuch went back to the gardens where the girls lived. There some of his assistants helped him to prepare the girl:</a:t>
            </a:r>
          </a:p>
          <a:p>
            <a:pPr marL="514350" indent="-514350" algn="just">
              <a:buFont typeface="+mj-lt"/>
              <a:buAutoNum type="arabicPeriod"/>
            </a:pPr>
            <a:r>
              <a:rPr lang="en-US" dirty="0" smtClean="0">
                <a:latin typeface="Agency FB" pitchFamily="34" charset="0"/>
              </a:rPr>
              <a:t>She got shaved to avoid her hiding hairpins, knives or other dangerous objects suspect to harm the emperor.</a:t>
            </a:r>
          </a:p>
          <a:p>
            <a:pPr marL="514350" indent="-514350" algn="just">
              <a:buFont typeface="+mj-lt"/>
              <a:buAutoNum type="arabicPeriod"/>
            </a:pPr>
            <a:r>
              <a:rPr lang="en-US" dirty="0" smtClean="0">
                <a:latin typeface="Agency FB" pitchFamily="34" charset="0"/>
              </a:rPr>
              <a:t>She got washed.</a:t>
            </a:r>
          </a:p>
          <a:p>
            <a:pPr marL="514350" indent="-514350" algn="just">
              <a:buFont typeface="+mj-lt"/>
              <a:buAutoNum type="arabicPeriod"/>
            </a:pPr>
            <a:r>
              <a:rPr lang="en-US" dirty="0" smtClean="0">
                <a:latin typeface="Agency FB" pitchFamily="34" charset="0"/>
              </a:rPr>
              <a:t>Naked and with her hair not attached she got wrapped in different layers of silk.</a:t>
            </a:r>
          </a:p>
          <a:p>
            <a:pPr marL="514350" indent="-514350" algn="just">
              <a:buFont typeface="+mj-lt"/>
              <a:buAutoNum type="arabicPeriod"/>
            </a:pPr>
            <a:r>
              <a:rPr lang="en-US" dirty="0" smtClean="0">
                <a:latin typeface="Agency FB" pitchFamily="34" charset="0"/>
              </a:rPr>
              <a:t>Finally two eunuchs carried her to one of the emperors sleeping rooms where they put the girl at the foot of the emperors bed where  the </a:t>
            </a:r>
            <a:r>
              <a:rPr lang="en-US" dirty="0" smtClean="0">
                <a:latin typeface="Agency FB" pitchFamily="34" charset="0"/>
              </a:rPr>
              <a:t>Heavens Son waited. </a:t>
            </a:r>
            <a:endParaRPr lang="en-US" dirty="0" smtClean="0">
              <a:latin typeface="Agency FB" pitchFamily="34" charset="0"/>
            </a:endParaRPr>
          </a:p>
          <a:p>
            <a:pPr marL="514350" indent="-514350">
              <a:buNone/>
            </a:pPr>
            <a:endParaRPr lang="fr-BE" dirty="0"/>
          </a:p>
        </p:txBody>
      </p:sp>
      <p:pic>
        <p:nvPicPr>
          <p:cNvPr id="31746" name="Picture 2" descr="C:\Users\User\Desktop\ppt\pinfei8.jpeg"/>
          <p:cNvPicPr>
            <a:picLocks noGrp="1" noChangeAspect="1" noChangeArrowheads="1"/>
          </p:cNvPicPr>
          <p:nvPr>
            <p:ph sz="quarter" idx="2"/>
          </p:nvPr>
        </p:nvPicPr>
        <p:blipFill>
          <a:blip r:embed="rId2" cstate="print"/>
          <a:srcRect/>
          <a:stretch>
            <a:fillRect/>
          </a:stretch>
        </p:blipFill>
        <p:spPr bwMode="auto">
          <a:xfrm>
            <a:off x="6300192" y="1844824"/>
            <a:ext cx="2674963" cy="3948286"/>
          </a:xfrm>
          <a:prstGeom prst="rect">
            <a:avLst/>
          </a:prstGeom>
          <a:ln w="12700" cap="sq">
            <a:solidFill>
              <a:schemeClr val="accent2">
                <a:lumMod val="75000"/>
              </a:schemeClr>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e">
  <a:themeElements>
    <a:clrScheme name="Origin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632</TotalTime>
  <Words>3587</Words>
  <Application>Microsoft Office PowerPoint</Application>
  <PresentationFormat>Affichage à l'écran (4:3)</PresentationFormat>
  <Paragraphs>180</Paragraphs>
  <Slides>25</Slides>
  <Notes>11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Origine</vt:lpstr>
      <vt:lpstr>How Cixi became the Strongest Woman of Qing China and the Selection of Imperial Concubines during the Qing Dynasty (1644-1911)</vt:lpstr>
      <vt:lpstr>Which girls had to participate to the Selection of Imperial Concubines?</vt:lpstr>
      <vt:lpstr>24 categories of girls from which the concubines were chosen once every three year</vt:lpstr>
      <vt:lpstr>Selection criteria</vt:lpstr>
      <vt:lpstr>Step by step </vt:lpstr>
      <vt:lpstr>Diapositive 6</vt:lpstr>
      <vt:lpstr>Diapositive 7</vt:lpstr>
      <vt:lpstr>Eunuchs and their responsabilities </vt:lpstr>
      <vt:lpstr>The concubines’ responsability </vt:lpstr>
      <vt:lpstr>What happened at night?</vt:lpstr>
      <vt:lpstr>What happened with the concubines when the emperor passed away?</vt:lpstr>
      <vt:lpstr>Imperial Concubines</vt:lpstr>
      <vt:lpstr>Cixi’s （慈禧）short biography</vt:lpstr>
      <vt:lpstr>The first turning point in Cixi’s power ascension</vt:lpstr>
      <vt:lpstr>The first turning point in Cixi’s power ascension</vt:lpstr>
      <vt:lpstr>Xianyou Coup (辛酉政變)</vt:lpstr>
      <vt:lpstr>Cixi’s further attempts to consolidate power</vt:lpstr>
      <vt:lpstr>                        Cleaning Bureaucraty</vt:lpstr>
      <vt:lpstr>Learning from the West</vt:lpstr>
      <vt:lpstr>1875:  Guangxu Era</vt:lpstr>
      <vt:lpstr>Hundred Day’s Reform (戊戌变法)</vt:lpstr>
      <vt:lpstr>                 Boxer Uprising, Fall of Beijing and cooperation with Allied Army       </vt:lpstr>
      <vt:lpstr>Death of Empress Dowager Cixi and The Last Emperor of China </vt:lpstr>
      <vt:lpstr>In the end, who was Cixi? </vt:lpstr>
      <vt:lpstr>In the end who was Cixi?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Cixi became empress and the Selection of concubines during the Qing Dynasty</dc:title>
  <dc:creator>User</dc:creator>
  <cp:lastModifiedBy>User</cp:lastModifiedBy>
  <cp:revision>61</cp:revision>
  <dcterms:created xsi:type="dcterms:W3CDTF">2014-05-04T05:06:54Z</dcterms:created>
  <dcterms:modified xsi:type="dcterms:W3CDTF">2014-05-05T02:14:44Z</dcterms:modified>
</cp:coreProperties>
</file>